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1" r:id="rId5"/>
    <p:sldId id="259" r:id="rId6"/>
    <p:sldId id="25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B2ABE7-DB0A-43D7-A5B3-B0DC0C8ACA46}" v="4" dt="2020-10-21T07:56:56.6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4CE00-8922-4CA2-B8EF-A465C33AD5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83809C-EBBF-406E-ADA4-18F85E3824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5B143-8425-40DD-8400-7E5BC6CF6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DB011-EB66-4750-B00A-D61A88A1D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C3F889-7D92-4047-A975-6AF43BBC0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93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0C9FA-4B39-495D-8E1F-F0BB73CEC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6A71CC-A9C6-4EB5-9873-9E01A3DFAE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C8EA3-4396-4857-9A15-9BBBB8342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7B52F5-76FC-457B-9774-E836B651B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4ACA7F-F16A-45C1-8993-4FE697334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285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FB09F-3B0C-491A-8965-84C41E513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2299EC-0D61-45BB-95EA-B4F5E459DD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CA7106-2B38-48E5-89C8-9ADDAAB6F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DBE6B3-9D09-449C-B599-CD7579817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3A27B-BC92-4B82-9FEA-D7CBE23E9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371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EA2E8-6619-4D8B-9FB2-D57A41FFB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DD95A3-EBA3-4758-AF7C-1B2BF8BACC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C51F2A-1A96-4AFC-857E-8FF279E088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789B7E-F1E1-47A3-837A-2828D53F1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94BACE-7FB5-44B9-8185-8D481874B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61EF8D-60BD-480A-A9E3-D44DEF73B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98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C3B8E-89F0-45C0-B1CF-4B7046CC4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2499A7-B495-4A02-96D4-C1A6E37EE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BD8920-1084-4027-83CF-7CEBB109A9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06FC26-536C-42A6-AF73-76CA110B2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18DDCB-A937-4D93-BBDA-3F46BE6D61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91CECE-306D-4292-87B3-727EB102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D8C707-46D8-42E4-B50E-A6FFFB330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93E233-CDD5-40F9-9FEF-76F88F315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781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95FD9-4704-4A33-8D79-04B751700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4C8EA8-048E-4F6A-BEFC-E85D5A03E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91309E-FB94-4C26-8BB9-F2D605C4D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BB0F01-CC1B-4E44-A748-10E5F9154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622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B10F3A-8B3C-4DD8-9369-6EA3AE8F8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A261A1-EEB7-4814-8F91-6D20DF875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5D35C3-0DEF-487A-B6C4-A5FE7E6A0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03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386BB-5CBA-429F-9EC6-E2C7E6A7C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EE758-5E2B-4C63-B3D3-8EBDC7980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997F33-D882-4332-B98B-43155131F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966E2D-B312-4D3A-9290-4D925C85A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0A89E5-943E-4A6C-8462-485AC14C1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E07C10-90D6-47CC-AA17-D3FF1B16E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367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05421-96FE-40B8-A69A-5D493CAE8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06AACA-5818-443A-8B07-BFB1323386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B4E2D4-63F8-4B1E-B42A-A19BEE2014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0A7CB-07E7-4A95-844E-2EF0A17C9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F2A8FE-4401-46F2-B349-6E37335D0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AA95F6-F3A3-4DD9-A1E4-C3E888BCC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74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57022-6F31-411A-90EA-2FD9B4066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0A38B5-3DF6-46B4-9372-DF74D6CF53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EE1D35-E69C-4A52-A43B-64C286C29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CC00B-6C9C-4F56-917A-E37B3FABD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54C2F9-BBC7-4228-BA36-85AB4CBC2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203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45F7E1-906F-4FAB-A6C2-DD4636BBEC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8EB54A-3786-4735-8AED-F69472A7C7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61FD28-1DFE-4FDA-9C44-EF5122248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98D72E-ADCB-4ACC-926D-5F231C1E2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0DC56-E641-4759-936E-A07945EC2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930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F696D5-5600-4E3E-81EB-14D02608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7E52F2-239F-4F38-AB35-2A83EB0A3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560DB0-BC09-49E5-9BC1-CD5D2AF771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FABCA-E31C-4B27-A166-AA797C94AB24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1994F0-3503-49F7-B433-6735504CD0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9668C9-FAD1-407C-BE56-64D16661C9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61AC7-9D05-42AF-8A13-85C0DBC561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744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chactive.org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lprimarystars.com/" TargetMode="External"/><Relationship Id="rId5" Type="http://schemas.openxmlformats.org/officeDocument/2006/relationships/hyperlink" Target="http://www.activephonics.co.uk/" TargetMode="External"/><Relationship Id="rId4" Type="http://schemas.openxmlformats.org/officeDocument/2006/relationships/hyperlink" Target="http://www.youtube.com/watch?v=0TgLtF3PMOc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mhHY8mOQ5eo" TargetMode="External"/><Relationship Id="rId3" Type="http://schemas.openxmlformats.org/officeDocument/2006/relationships/hyperlink" Target="http://www.justdancenow.com/" TargetMode="External"/><Relationship Id="rId7" Type="http://schemas.openxmlformats.org/officeDocument/2006/relationships/hyperlink" Target="http://www.jumpstartjonny.co.uk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bbc.co.uk/programmes/b006mvsc" TargetMode="External"/><Relationship Id="rId5" Type="http://schemas.openxmlformats.org/officeDocument/2006/relationships/hyperlink" Target="http://www.nhs.uk/10-minute-shake-up" TargetMode="External"/><Relationship Id="rId10" Type="http://schemas.openxmlformats.org/officeDocument/2006/relationships/hyperlink" Target="http://www.classroomexercises.com/" TargetMode="External"/><Relationship Id="rId4" Type="http://schemas.openxmlformats.org/officeDocument/2006/relationships/hyperlink" Target="http://www.gonoodle.com/" TargetMode="External"/><Relationship Id="rId9" Type="http://schemas.openxmlformats.org/officeDocument/2006/relationships/hyperlink" Target="http://www.fitterfuture.com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kip2bfit.com/skipping-workshops-for-schools" TargetMode="External"/><Relationship Id="rId7" Type="http://schemas.openxmlformats.org/officeDocument/2006/relationships/hyperlink" Target="http://www.youtube.com/watch?v=Xp9L1JZT9X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watch?v=X655B4ISakg" TargetMode="External"/><Relationship Id="rId5" Type="http://schemas.openxmlformats.org/officeDocument/2006/relationships/hyperlink" Target="http://www.cosmickids.com/" TargetMode="External"/><Relationship Id="rId4" Type="http://schemas.openxmlformats.org/officeDocument/2006/relationships/hyperlink" Target="http://www.spreadthehappiness.co.uk/dough-disco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64E23E2-7440-4E36-A67B-0F88C5F7E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6949AE-010D-4C18-8AED-7872085AD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709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47F42A-C579-430B-AF85-9F70F6D57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09" y="643467"/>
            <a:ext cx="5117244" cy="557106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E54AADB-50C7-4293-94C0-27361A32B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FC292B-38FD-4800-9625-B4969F475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2145" y="643467"/>
            <a:ext cx="5117246" cy="55710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5900BC-325D-4B37-8634-2AD68CCDE377}"/>
              </a:ext>
            </a:extLst>
          </p:cNvPr>
          <p:cNvSpPr txBox="1"/>
          <p:nvPr/>
        </p:nvSpPr>
        <p:spPr>
          <a:xfrm>
            <a:off x="1120761" y="1135845"/>
            <a:ext cx="42009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30 Minutes of Physical Activity</a:t>
            </a:r>
          </a:p>
          <a:p>
            <a:endParaRPr lang="en-GB" sz="1400" b="0" i="0" dirty="0">
              <a:effectLst/>
            </a:endParaRPr>
          </a:p>
          <a:p>
            <a:r>
              <a:rPr lang="en-GB" sz="1600" b="1" i="0" dirty="0">
                <a:effectLst/>
              </a:rPr>
              <a:t>Benefits: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Improving their concentration and ability to stay on-task in the classroom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Improve pupils moods and feelings of self efficacy and reduce symptoms of depression and anxiety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Reducing disruptive behaviour, such as fidgeting in the classroom – kinesthetics learners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Improves their cognitive performance – planning, organisation, problem solving and working memory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Improving their motivation and engagement in the learning 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Helping to improve their academic performance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Increase their amount of daily physical activity – which promotes lifelong health and well being and prevents several health conditions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endParaRPr lang="en-GB" sz="1400" dirty="0"/>
          </a:p>
          <a:p>
            <a:pPr marL="342900" indent="-342900">
              <a:buAutoNum type="arabicPeriod"/>
            </a:pPr>
            <a:endParaRPr lang="en-GB" sz="1400" b="1" dirty="0"/>
          </a:p>
          <a:p>
            <a:pPr marL="342900" indent="-342900">
              <a:buAutoNum type="arabicPeriod"/>
            </a:pPr>
            <a:endParaRPr lang="en-GB" sz="1400" dirty="0"/>
          </a:p>
          <a:p>
            <a:pPr marL="342900" indent="-342900">
              <a:buAutoNum type="arabicPeriod"/>
            </a:pPr>
            <a:endParaRPr lang="en-GB" sz="1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B861A1-D995-4292-82CF-A531CE11FE35}"/>
              </a:ext>
            </a:extLst>
          </p:cNvPr>
          <p:cNvSpPr txBox="1"/>
          <p:nvPr/>
        </p:nvSpPr>
        <p:spPr>
          <a:xfrm>
            <a:off x="6902824" y="1348079"/>
            <a:ext cx="416841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How to achieve this in school?</a:t>
            </a:r>
          </a:p>
          <a:p>
            <a:pPr algn="ctr"/>
            <a:endParaRPr lang="en-GB" sz="1600" b="1" dirty="0"/>
          </a:p>
          <a:p>
            <a:pPr algn="ctr"/>
            <a:r>
              <a:rPr lang="en-GB" sz="1600" b="1" dirty="0"/>
              <a:t>Active Learning </a:t>
            </a:r>
            <a:r>
              <a:rPr lang="en-GB" sz="1600" dirty="0"/>
              <a:t>– lessons are adapted to combine movement and learning to promote cross curricular learning</a:t>
            </a:r>
          </a:p>
          <a:p>
            <a:pPr algn="ctr"/>
            <a:endParaRPr lang="en-GB" sz="1600" dirty="0"/>
          </a:p>
          <a:p>
            <a:pPr algn="ctr"/>
            <a:r>
              <a:rPr lang="en-GB" sz="1600" b="1" dirty="0"/>
              <a:t>Active Breaks  </a:t>
            </a:r>
            <a:r>
              <a:rPr lang="en-GB" sz="1600" dirty="0"/>
              <a:t>- designed to provide pupils the opportunity to engage in physical activity</a:t>
            </a:r>
          </a:p>
          <a:p>
            <a:pPr algn="ctr"/>
            <a:r>
              <a:rPr lang="en-GB" sz="1600" dirty="0"/>
              <a:t>Keep activity breaks short 1-5 minutes, perform 2-3 times a day</a:t>
            </a:r>
          </a:p>
          <a:p>
            <a:pPr algn="ctr"/>
            <a:r>
              <a:rPr lang="en-GB" sz="1600" dirty="0"/>
              <a:t>Use music to help motivate – make sure it is appropriate to the age group, keep it up beat. It is a good way to signal the beginning and end of the break. Also helps with the pacing</a:t>
            </a:r>
          </a:p>
          <a:p>
            <a:pPr algn="ctr"/>
            <a:endParaRPr lang="en-GB" sz="1600" dirty="0"/>
          </a:p>
          <a:p>
            <a:pPr algn="ctr"/>
            <a:r>
              <a:rPr lang="en-GB" sz="1600" b="1" dirty="0"/>
              <a:t>Active Environment </a:t>
            </a:r>
            <a:r>
              <a:rPr lang="en-GB" sz="1600" dirty="0"/>
              <a:t>– activities allowing pupils to be more active within their daily routine</a:t>
            </a:r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800" dirty="0"/>
          </a:p>
          <a:p>
            <a:pPr algn="ctr"/>
            <a:endParaRPr lang="en-GB" sz="1800" dirty="0"/>
          </a:p>
          <a:p>
            <a:pPr algn="ctr"/>
            <a:endParaRPr lang="en-GB" b="1" dirty="0"/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C015A33C-AD1C-46CA-A7C9-E674E48946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7" b="7632"/>
          <a:stretch/>
        </p:blipFill>
        <p:spPr>
          <a:xfrm>
            <a:off x="3206072" y="4384853"/>
            <a:ext cx="1935028" cy="1337302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447" y="4552708"/>
            <a:ext cx="1731783" cy="1001591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1276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64E23E2-7440-4E36-A67B-0F88C5F7E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6949AE-010D-4C18-8AED-7872085AD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709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47F42A-C579-430B-AF85-9F70F6D57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09" y="643467"/>
            <a:ext cx="5117244" cy="557106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E54AADB-50C7-4293-94C0-27361A32B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FC292B-38FD-4800-9625-B4969F475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2145" y="643467"/>
            <a:ext cx="5117246" cy="55710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5900BC-325D-4B37-8634-2AD68CCDE377}"/>
              </a:ext>
            </a:extLst>
          </p:cNvPr>
          <p:cNvSpPr txBox="1"/>
          <p:nvPr/>
        </p:nvSpPr>
        <p:spPr>
          <a:xfrm>
            <a:off x="1120761" y="1135845"/>
            <a:ext cx="420093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Active Learning </a:t>
            </a:r>
            <a:r>
              <a:rPr lang="en-GB" sz="1400" dirty="0"/>
              <a:t>– lessons are adapted to combine movement and learning to promote cross curricular learning</a:t>
            </a:r>
          </a:p>
          <a:p>
            <a:endParaRPr lang="en-GB" sz="1400" dirty="0"/>
          </a:p>
          <a:p>
            <a:r>
              <a:rPr lang="en-GB" sz="1600" b="1" dirty="0"/>
              <a:t>1. Maths – </a:t>
            </a:r>
          </a:p>
          <a:p>
            <a:r>
              <a:rPr lang="en-GB" sz="1400" b="1" i="1" dirty="0"/>
              <a:t>Active Maths</a:t>
            </a:r>
            <a:r>
              <a:rPr lang="en-GB" sz="1400" b="1" dirty="0"/>
              <a:t> </a:t>
            </a:r>
            <a:r>
              <a:rPr lang="en-GB" sz="1400" b="0" i="0" dirty="0">
                <a:effectLst/>
                <a:hlinkClick r:id="rId3"/>
              </a:rPr>
              <a:t>www.teachactive.org</a:t>
            </a:r>
            <a:endParaRPr lang="en-GB" sz="1400" b="0" i="0" dirty="0">
              <a:effectLst/>
            </a:endParaRPr>
          </a:p>
          <a:p>
            <a:r>
              <a:rPr lang="en-GB" sz="1400" b="1" i="1" dirty="0"/>
              <a:t>Jack </a:t>
            </a:r>
            <a:r>
              <a:rPr lang="en-GB" sz="1400" b="1" i="1" dirty="0" err="1"/>
              <a:t>Hartaman</a:t>
            </a:r>
            <a:r>
              <a:rPr lang="en-GB" sz="1400" b="1" i="1" dirty="0"/>
              <a:t> counting exercises </a:t>
            </a:r>
            <a:r>
              <a:rPr lang="en-GB" sz="1400" dirty="0"/>
              <a:t>- </a:t>
            </a:r>
            <a:r>
              <a:rPr lang="en-GB" sz="1400" b="0" i="0" dirty="0">
                <a:effectLst/>
                <a:hlinkClick r:id="rId4"/>
              </a:rPr>
              <a:t>www.youtube.com/watch?v=0TgLtF3PMOc</a:t>
            </a:r>
            <a:endParaRPr lang="en-GB" sz="1400" b="0" i="0" dirty="0">
              <a:effectLst/>
            </a:endParaRPr>
          </a:p>
          <a:p>
            <a:r>
              <a:rPr lang="en-GB" sz="1400" b="1" i="1" dirty="0"/>
              <a:t>Answer in actions – </a:t>
            </a:r>
            <a:r>
              <a:rPr lang="en-GB" sz="1400" dirty="0"/>
              <a:t>answer the question using actions e.g. 1=Push ups, 2=Jumps, 3=Toe Touches, 4=sit ups</a:t>
            </a:r>
          </a:p>
          <a:p>
            <a:r>
              <a:rPr lang="en-GB" sz="1600" b="1" dirty="0"/>
              <a:t>2. Literacy –</a:t>
            </a:r>
          </a:p>
          <a:p>
            <a:r>
              <a:rPr lang="en-GB" sz="1400" b="1" i="1" dirty="0"/>
              <a:t>Active Literacy </a:t>
            </a:r>
            <a:r>
              <a:rPr lang="en-GB" sz="1400" b="1" dirty="0"/>
              <a:t>- </a:t>
            </a:r>
            <a:r>
              <a:rPr lang="en-GB" sz="1400" b="0" i="0" dirty="0">
                <a:effectLst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www.teachactive.org</a:t>
            </a:r>
            <a:endParaRPr lang="en-GB" sz="1400" b="0" i="0" dirty="0">
              <a:effectLst/>
            </a:endParaRPr>
          </a:p>
          <a:p>
            <a:r>
              <a:rPr lang="en-GB" sz="1400" b="1" i="1" dirty="0"/>
              <a:t>Active Phonics</a:t>
            </a:r>
            <a:r>
              <a:rPr lang="en-GB" sz="1400" i="1" dirty="0"/>
              <a:t> </a:t>
            </a:r>
            <a:r>
              <a:rPr lang="en-GB" sz="1400" dirty="0"/>
              <a:t>– </a:t>
            </a:r>
            <a:r>
              <a:rPr lang="en-GB" sz="1400" dirty="0">
                <a:hlinkClick r:id="rId5"/>
              </a:rPr>
              <a:t>www.</a:t>
            </a:r>
            <a:r>
              <a:rPr lang="en-GB" sz="1400" b="0" i="0" dirty="0">
                <a:effectLst/>
                <a:hlinkClick r:id="rId5"/>
              </a:rPr>
              <a:t>activephonics.co.uk</a:t>
            </a:r>
            <a:endParaRPr lang="en-GB" sz="1400" b="0" i="0" dirty="0">
              <a:effectLst/>
            </a:endParaRPr>
          </a:p>
          <a:p>
            <a:r>
              <a:rPr lang="en-GB" sz="1400" b="1" dirty="0"/>
              <a:t>Finger Spellings</a:t>
            </a:r>
            <a:r>
              <a:rPr lang="en-GB" sz="1400" dirty="0"/>
              <a:t>  - use your finger and write in the air </a:t>
            </a:r>
          </a:p>
          <a:p>
            <a:r>
              <a:rPr lang="en-GB" sz="1400" b="1" dirty="0"/>
              <a:t>Stand up for vocabulary </a:t>
            </a:r>
            <a:r>
              <a:rPr lang="en-GB" sz="1400" dirty="0"/>
              <a:t>– pick a letter every time a word starts with that letter pupils have to stand up, use a poem or story or pick a word</a:t>
            </a:r>
          </a:p>
          <a:p>
            <a:r>
              <a:rPr lang="en-GB" sz="1400" b="1" i="1" dirty="0"/>
              <a:t>Body Spelling </a:t>
            </a:r>
            <a:r>
              <a:rPr lang="en-GB" sz="1400" dirty="0"/>
              <a:t>– use different body actions to spell out a word, or the first letter of the word</a:t>
            </a:r>
          </a:p>
          <a:p>
            <a:r>
              <a:rPr lang="en-GB" sz="1600" b="1" dirty="0"/>
              <a:t>3. Premier League Primary Stars  </a:t>
            </a:r>
            <a:r>
              <a:rPr lang="en-GB" sz="1600" dirty="0"/>
              <a:t>-   </a:t>
            </a:r>
            <a:r>
              <a:rPr lang="en-GB" sz="1400" dirty="0">
                <a:hlinkClick r:id="rId6"/>
              </a:rPr>
              <a:t>www.plprimarystars.com</a:t>
            </a:r>
            <a:endParaRPr lang="en-GB" sz="1400" dirty="0"/>
          </a:p>
          <a:p>
            <a:endParaRPr lang="en-GB" sz="1400" b="0" i="0" dirty="0">
              <a:effectLst/>
            </a:endParaRPr>
          </a:p>
          <a:p>
            <a:r>
              <a:rPr lang="en-GB" sz="1400" b="0" i="0" dirty="0">
                <a:effectLst/>
              </a:rPr>
              <a:t>.</a:t>
            </a:r>
          </a:p>
          <a:p>
            <a:endParaRPr lang="en-GB" sz="1400" b="0" i="0" dirty="0">
              <a:effectLst/>
            </a:endParaRPr>
          </a:p>
          <a:p>
            <a:r>
              <a:rPr lang="en-GB" sz="1400" b="0" i="0" dirty="0">
                <a:effectLst/>
              </a:rPr>
              <a:t>..</a:t>
            </a:r>
            <a:endParaRPr lang="en-GB" sz="1400" b="1" dirty="0"/>
          </a:p>
          <a:p>
            <a:pPr marL="342900" indent="-342900">
              <a:buAutoNum type="arabicPeriod"/>
            </a:pPr>
            <a:endParaRPr lang="en-GB" sz="1400" b="1" dirty="0"/>
          </a:p>
          <a:p>
            <a:pPr marL="342900" indent="-342900">
              <a:buAutoNum type="arabicPeriod"/>
            </a:pPr>
            <a:endParaRPr lang="en-GB" sz="1400" dirty="0"/>
          </a:p>
          <a:p>
            <a:pPr marL="342900" indent="-342900">
              <a:buAutoNum type="arabicPeriod"/>
            </a:pPr>
            <a:endParaRPr lang="en-GB" sz="1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28BC4D-6895-40D1-956A-299D658629AF}"/>
              </a:ext>
            </a:extLst>
          </p:cNvPr>
          <p:cNvSpPr txBox="1"/>
          <p:nvPr/>
        </p:nvSpPr>
        <p:spPr>
          <a:xfrm>
            <a:off x="7055895" y="1224968"/>
            <a:ext cx="4015344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/>
              <a:t>4. Orienteering</a:t>
            </a:r>
          </a:p>
          <a:p>
            <a:r>
              <a:rPr lang="en-GB" sz="1600" b="1" dirty="0"/>
              <a:t>5. Subject Charades</a:t>
            </a:r>
          </a:p>
          <a:p>
            <a:r>
              <a:rPr lang="en-GB" sz="1600" b="1" dirty="0"/>
              <a:t>6. Active Story time </a:t>
            </a:r>
            <a:endParaRPr lang="en-GB" sz="1600" dirty="0"/>
          </a:p>
          <a:p>
            <a:r>
              <a:rPr lang="en-GB" sz="1600" b="1" dirty="0"/>
              <a:t>7. True or False </a:t>
            </a:r>
            <a:r>
              <a:rPr lang="en-GB" sz="1400" b="1" dirty="0"/>
              <a:t>– </a:t>
            </a:r>
            <a:r>
              <a:rPr lang="en-GB" sz="1400" dirty="0"/>
              <a:t>Ask questions if they think True have to do jumps if false touch their toes for example</a:t>
            </a:r>
          </a:p>
          <a:p>
            <a:r>
              <a:rPr lang="en-GB" sz="1600" b="1" dirty="0"/>
              <a:t>8. White board answers </a:t>
            </a:r>
            <a:r>
              <a:rPr lang="en-GB" sz="1400" dirty="0"/>
              <a:t>– </a:t>
            </a:r>
            <a:r>
              <a:rPr lang="en-GB" sz="1400" dirty="0" err="1"/>
              <a:t>eg.</a:t>
            </a:r>
            <a:r>
              <a:rPr lang="en-GB" sz="1400" dirty="0"/>
              <a:t> partners stand back to back answer a question on the white board then have to perform 3 jumping </a:t>
            </a:r>
            <a:r>
              <a:rPr lang="en-GB" sz="1400" dirty="0" err="1"/>
              <a:t>jaxs</a:t>
            </a:r>
            <a:r>
              <a:rPr lang="en-GB" sz="1400" dirty="0"/>
              <a:t> and then turn around to see each others answers</a:t>
            </a:r>
          </a:p>
          <a:p>
            <a:r>
              <a:rPr lang="en-GB" sz="1600" b="1" dirty="0"/>
              <a:t>9. Multi Choice A,B,C,D </a:t>
            </a:r>
            <a:r>
              <a:rPr lang="en-GB" sz="1400" dirty="0"/>
              <a:t>– give each letter a movement, ask a question with multi choice answers, pupils perform the movement to show their answer</a:t>
            </a:r>
          </a:p>
          <a:p>
            <a:r>
              <a:rPr lang="en-GB" sz="1600" b="1" dirty="0"/>
              <a:t>10. Move around the classroom </a:t>
            </a:r>
            <a:r>
              <a:rPr lang="en-GB" sz="1400" dirty="0"/>
              <a:t>-  to find an answer or to write an answer down</a:t>
            </a:r>
          </a:p>
          <a:p>
            <a:r>
              <a:rPr lang="en-GB" sz="1600" b="1" dirty="0"/>
              <a:t>11. Match the answer </a:t>
            </a:r>
            <a:r>
              <a:rPr lang="en-GB" sz="1400" dirty="0"/>
              <a:t>– Split class in half give half a word or number  and the other half the definition or sum, they have to move round and match themselves up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37244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64E23E2-7440-4E36-A67B-0F88C5F7E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6949AE-010D-4C18-8AED-7872085AD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709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47F42A-C579-430B-AF85-9F70F6D57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347" y="650497"/>
            <a:ext cx="5183505" cy="556403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E54AADB-50C7-4293-94C0-27361A32B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FC292B-38FD-4800-9625-B4969F475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0069" y="643467"/>
            <a:ext cx="5075583" cy="55710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5900BC-325D-4B37-8634-2AD68CCDE377}"/>
              </a:ext>
            </a:extLst>
          </p:cNvPr>
          <p:cNvSpPr txBox="1"/>
          <p:nvPr/>
        </p:nvSpPr>
        <p:spPr>
          <a:xfrm>
            <a:off x="1074377" y="1084760"/>
            <a:ext cx="427950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Active Breaks  </a:t>
            </a:r>
            <a:r>
              <a:rPr lang="en-GB" sz="1400" dirty="0"/>
              <a:t>- designed to provide pupils the opportunity to engage in physical activity</a:t>
            </a:r>
          </a:p>
          <a:p>
            <a:r>
              <a:rPr lang="en-GB" sz="1400" dirty="0"/>
              <a:t>Keep activity breaks short 1-5 minutes, perform 2-3 times a day</a:t>
            </a:r>
          </a:p>
          <a:p>
            <a:endParaRPr lang="en-GB" sz="1400" dirty="0"/>
          </a:p>
          <a:p>
            <a:r>
              <a:rPr lang="en-GB" sz="1600" b="1" dirty="0"/>
              <a:t>1. Dance </a:t>
            </a:r>
            <a:r>
              <a:rPr lang="en-GB" sz="1600" dirty="0"/>
              <a:t>– </a:t>
            </a:r>
          </a:p>
          <a:p>
            <a:r>
              <a:rPr lang="en-GB" sz="1400" b="1" i="1" dirty="0"/>
              <a:t>Just Dance </a:t>
            </a:r>
            <a:r>
              <a:rPr lang="en-GB" sz="1400" dirty="0"/>
              <a:t>– </a:t>
            </a:r>
            <a:r>
              <a:rPr lang="en-GB" sz="1400" dirty="0">
                <a:hlinkClick r:id="rId3"/>
              </a:rPr>
              <a:t>www.</a:t>
            </a:r>
            <a:r>
              <a:rPr lang="en-GB" sz="1400" b="0" i="0" dirty="0">
                <a:effectLst/>
                <a:hlinkClick r:id="rId3"/>
              </a:rPr>
              <a:t>justdancenow.com</a:t>
            </a:r>
            <a:endParaRPr lang="en-GB" sz="1400" dirty="0"/>
          </a:p>
          <a:p>
            <a:r>
              <a:rPr lang="en-GB" sz="1400" b="1" i="1" dirty="0"/>
              <a:t>Go Noodles </a:t>
            </a:r>
            <a:r>
              <a:rPr lang="en-GB" sz="1400" dirty="0"/>
              <a:t>- </a:t>
            </a:r>
            <a:r>
              <a:rPr lang="en-GB" sz="1400" b="0" i="0" dirty="0">
                <a:effectLst/>
                <a:hlinkClick r:id="rId4"/>
              </a:rPr>
              <a:t>www.gonoodle.com</a:t>
            </a:r>
            <a:endParaRPr lang="en-GB" sz="1400" dirty="0"/>
          </a:p>
          <a:p>
            <a:r>
              <a:rPr lang="en-GB" sz="1400" b="1" i="1" dirty="0"/>
              <a:t>Disney 10 minutes shake up </a:t>
            </a:r>
            <a:r>
              <a:rPr lang="en-GB" sz="1400" dirty="0"/>
              <a:t>- </a:t>
            </a:r>
            <a:r>
              <a:rPr lang="en-GB" sz="1400" b="0" i="0" dirty="0">
                <a:effectLst/>
                <a:hlinkClick r:id="rId5"/>
              </a:rPr>
              <a:t>www.nhs.uk/10-minute-shake-up</a:t>
            </a:r>
            <a:endParaRPr lang="en-GB" sz="1400" dirty="0"/>
          </a:p>
          <a:p>
            <a:r>
              <a:rPr lang="en-GB" sz="1400" b="1" i="1" dirty="0"/>
              <a:t>Free dance </a:t>
            </a:r>
            <a:r>
              <a:rPr lang="en-GB" sz="1400" dirty="0"/>
              <a:t>(just play music and let the pupils dance) </a:t>
            </a:r>
            <a:r>
              <a:rPr lang="en-GB" sz="1400" b="1" i="1" dirty="0"/>
              <a:t>BBC Boogie </a:t>
            </a:r>
            <a:r>
              <a:rPr lang="en-GB" sz="1400" b="1" i="1" dirty="0" err="1"/>
              <a:t>Beebies</a:t>
            </a:r>
            <a:r>
              <a:rPr lang="en-GB" sz="1400" b="1" i="1" dirty="0"/>
              <a:t> </a:t>
            </a:r>
            <a:r>
              <a:rPr lang="en-GB" sz="1400" i="1" dirty="0"/>
              <a:t>-</a:t>
            </a:r>
            <a:r>
              <a:rPr lang="en-GB" sz="1400" b="0" i="0" dirty="0">
                <a:effectLst/>
                <a:hlinkClick r:id="rId6"/>
              </a:rPr>
              <a:t>www.bbc.co.uk/programmes/b006mvsc</a:t>
            </a:r>
            <a:endParaRPr lang="en-GB" sz="1400" b="0" i="0" dirty="0">
              <a:effectLst/>
            </a:endParaRPr>
          </a:p>
          <a:p>
            <a:r>
              <a:rPr lang="en-GB" sz="1400" b="1" i="1" dirty="0"/>
              <a:t>Musical statues</a:t>
            </a:r>
          </a:p>
          <a:p>
            <a:r>
              <a:rPr lang="en-GB" sz="1400" b="1" i="1" dirty="0">
                <a:effectLst/>
              </a:rPr>
              <a:t>Movement songs – </a:t>
            </a:r>
            <a:r>
              <a:rPr lang="en-GB" sz="1400" dirty="0">
                <a:effectLst/>
              </a:rPr>
              <a:t>Head shoulders knees and toes</a:t>
            </a:r>
          </a:p>
          <a:p>
            <a:r>
              <a:rPr lang="en-GB" sz="1400" b="1" i="1" dirty="0"/>
              <a:t>Party Dances</a:t>
            </a:r>
          </a:p>
          <a:p>
            <a:r>
              <a:rPr lang="en-GB" sz="1400" b="1" i="1" dirty="0">
                <a:effectLst/>
              </a:rPr>
              <a:t>Murder of the Dance floor </a:t>
            </a:r>
            <a:r>
              <a:rPr lang="en-GB" sz="1400" b="0" i="1" dirty="0">
                <a:effectLst/>
              </a:rPr>
              <a:t>–</a:t>
            </a:r>
            <a:r>
              <a:rPr lang="en-GB" sz="1400" b="0" dirty="0">
                <a:effectLst/>
              </a:rPr>
              <a:t> I person is the detective </a:t>
            </a:r>
            <a:r>
              <a:rPr lang="en-GB" sz="1400" dirty="0"/>
              <a:t>the murderer starts performing a dance move, rest of class follow and every time they change the move so does everyone else, the detective has to work out who the murder is</a:t>
            </a:r>
            <a:endParaRPr lang="en-GB" sz="1400" b="0" dirty="0">
              <a:effectLst/>
            </a:endParaRPr>
          </a:p>
          <a:p>
            <a:endParaRPr lang="en-GB" sz="1400" b="0" i="0" dirty="0">
              <a:effectLst/>
            </a:endParaRPr>
          </a:p>
          <a:p>
            <a:r>
              <a:rPr lang="en-GB" sz="1400" i="1" dirty="0"/>
              <a:t>	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180FE5-4E07-4C14-BD53-D7A5C9B8E427}"/>
              </a:ext>
            </a:extLst>
          </p:cNvPr>
          <p:cNvSpPr txBox="1"/>
          <p:nvPr/>
        </p:nvSpPr>
        <p:spPr>
          <a:xfrm>
            <a:off x="7010400" y="1249162"/>
            <a:ext cx="4107223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/>
              <a:t>2. Daily Mile / Daily Step Challenge</a:t>
            </a:r>
          </a:p>
          <a:p>
            <a:r>
              <a:rPr lang="en-GB" sz="1600" b="1" dirty="0"/>
              <a:t>3. Fitness exercises </a:t>
            </a:r>
            <a:r>
              <a:rPr lang="en-GB" sz="1600" dirty="0"/>
              <a:t>– </a:t>
            </a:r>
          </a:p>
          <a:p>
            <a:r>
              <a:rPr lang="en-GB" sz="1400" b="1" i="1" dirty="0"/>
              <a:t>Jump start Jonny</a:t>
            </a:r>
            <a:r>
              <a:rPr lang="en-GB" sz="1400" i="1" dirty="0"/>
              <a:t> </a:t>
            </a:r>
            <a:r>
              <a:rPr lang="en-GB" sz="1400" dirty="0"/>
              <a:t>- </a:t>
            </a:r>
            <a:r>
              <a:rPr lang="en-GB" sz="1400" b="0" i="0" dirty="0">
                <a:effectLst/>
                <a:hlinkClick r:id="rId7"/>
              </a:rPr>
              <a:t>www.jumpstartjonny.co.uk</a:t>
            </a:r>
            <a:endParaRPr lang="en-GB" sz="1400" dirty="0"/>
          </a:p>
          <a:p>
            <a:r>
              <a:rPr lang="en-GB" sz="1400" b="1" i="1" dirty="0"/>
              <a:t>Joe Wicks </a:t>
            </a:r>
            <a:r>
              <a:rPr lang="en-GB" sz="1400" dirty="0"/>
              <a:t>- </a:t>
            </a:r>
            <a:r>
              <a:rPr lang="en-GB" sz="1400" b="0" i="0" dirty="0">
                <a:effectLst/>
                <a:hlinkClick r:id="rId8"/>
              </a:rPr>
              <a:t>www.youtube.com/watch?v=mhHY8mOQ5eo</a:t>
            </a:r>
            <a:endParaRPr lang="en-GB" sz="1400" b="0" i="0" dirty="0">
              <a:effectLst/>
            </a:endParaRPr>
          </a:p>
          <a:p>
            <a:r>
              <a:rPr lang="en-GB" sz="1400" b="1" i="1" dirty="0"/>
              <a:t>Fitter Future </a:t>
            </a:r>
            <a:r>
              <a:rPr lang="en-GB" sz="1400" dirty="0"/>
              <a:t>- </a:t>
            </a:r>
            <a:r>
              <a:rPr lang="en-GB" sz="1400" b="0" i="0" dirty="0">
                <a:effectLst/>
                <a:hlinkClick r:id="rId9"/>
              </a:rPr>
              <a:t>www.fitterfuture.com</a:t>
            </a:r>
            <a:endParaRPr lang="en-GB" sz="1400" b="0" i="0" dirty="0">
              <a:effectLst/>
            </a:endParaRPr>
          </a:p>
          <a:p>
            <a:r>
              <a:rPr lang="en-GB" sz="1400" b="1" i="1" dirty="0"/>
              <a:t>Chair Aerobics </a:t>
            </a:r>
            <a:r>
              <a:rPr lang="en-GB" sz="1400" b="1" dirty="0"/>
              <a:t>- </a:t>
            </a:r>
            <a:r>
              <a:rPr lang="en-GB" sz="1400" b="1" i="0" dirty="0">
                <a:effectLst/>
                <a:hlinkClick r:id="rId10"/>
              </a:rPr>
              <a:t>www.classroomexercises.com</a:t>
            </a:r>
            <a:endParaRPr lang="en-GB" sz="1400" b="1" i="0" dirty="0">
              <a:effectLst/>
            </a:endParaRPr>
          </a:p>
          <a:p>
            <a:r>
              <a:rPr lang="en-GB" sz="1400" b="1" i="1" dirty="0"/>
              <a:t>Playing cards</a:t>
            </a:r>
            <a:r>
              <a:rPr lang="en-GB" sz="1400" i="1" dirty="0"/>
              <a:t> </a:t>
            </a:r>
            <a:r>
              <a:rPr lang="en-GB" sz="1400" dirty="0"/>
              <a:t>– pick a card and tat will tell you what activity to do (the suit) and how many</a:t>
            </a:r>
          </a:p>
          <a:p>
            <a:r>
              <a:rPr lang="en-GB" sz="1400" b="1" i="1" dirty="0"/>
              <a:t>Dice</a:t>
            </a:r>
            <a:r>
              <a:rPr lang="en-GB" sz="1400" dirty="0"/>
              <a:t> – Pick 6 exercise, each exercise is given a number, roll the dice to decide on the exercise You can decide on the number to be completed</a:t>
            </a:r>
          </a:p>
          <a:p>
            <a:r>
              <a:rPr lang="en-GB" sz="1400" b="1" i="1" dirty="0"/>
              <a:t>Heads / Tails </a:t>
            </a:r>
            <a:r>
              <a:rPr lang="en-GB" sz="1400" dirty="0"/>
              <a:t>– two lists of exercise – easy and hard, toss a coin if heads pick something off that list</a:t>
            </a:r>
          </a:p>
          <a:p>
            <a:r>
              <a:rPr lang="en-GB" sz="1400" b="1" i="1" dirty="0"/>
              <a:t>Mirror Image </a:t>
            </a:r>
            <a:r>
              <a:rPr lang="en-GB" sz="1400" dirty="0"/>
              <a:t>– partners face each other one performs other person copes</a:t>
            </a:r>
          </a:p>
          <a:p>
            <a:r>
              <a:rPr lang="en-GB" sz="1400" b="1" i="1" dirty="0"/>
              <a:t>Aerobic / Zumba routine</a:t>
            </a:r>
          </a:p>
          <a:p>
            <a:r>
              <a:rPr lang="en-GB" sz="1400" b="1" i="1" dirty="0"/>
              <a:t>Uno Fitness – </a:t>
            </a:r>
            <a:r>
              <a:rPr lang="en-GB" sz="1400" dirty="0"/>
              <a:t>use Uno cards for the number of times to perform the activity, colour for activity choice and special cards </a:t>
            </a:r>
          </a:p>
          <a:p>
            <a:endParaRPr lang="en-GB" sz="1400" b="0" i="0" dirty="0">
              <a:solidFill>
                <a:srgbClr val="006621"/>
              </a:solidFill>
              <a:effectLst/>
            </a:endParaRPr>
          </a:p>
          <a:p>
            <a:endParaRPr lang="en-GB" sz="1400" b="0" dirty="0">
              <a:effectLst/>
            </a:endParaRPr>
          </a:p>
          <a:p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392168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64E23E2-7440-4E36-A67B-0F88C5F7E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6949AE-010D-4C18-8AED-7872085AD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709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47F42A-C579-430B-AF85-9F70F6D57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347" y="650497"/>
            <a:ext cx="5183505" cy="556403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E54AADB-50C7-4293-94C0-27361A32B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FC292B-38FD-4800-9625-B4969F475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0069" y="643467"/>
            <a:ext cx="5075583" cy="55710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5900BC-325D-4B37-8634-2AD68CCDE377}"/>
              </a:ext>
            </a:extLst>
          </p:cNvPr>
          <p:cNvSpPr txBox="1"/>
          <p:nvPr/>
        </p:nvSpPr>
        <p:spPr>
          <a:xfrm>
            <a:off x="1074377" y="1084760"/>
            <a:ext cx="4279501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i="1" dirty="0">
                <a:effectLst/>
              </a:rPr>
              <a:t>Fitness Bingo </a:t>
            </a:r>
            <a:r>
              <a:rPr lang="en-GB" sz="1400" b="1" i="0" dirty="0">
                <a:effectLst/>
              </a:rPr>
              <a:t>– </a:t>
            </a:r>
            <a:r>
              <a:rPr lang="en-GB" sz="1400" i="0" dirty="0">
                <a:effectLst/>
              </a:rPr>
              <a:t>let pupils pick 5 numbers out of 20, call a number if they haven’t chosen that number they must complete it, if they have it they tick it off and do a celebration move. See who gets bongo first</a:t>
            </a:r>
          </a:p>
          <a:p>
            <a:r>
              <a:rPr lang="en-GB" sz="1400" b="1" dirty="0"/>
              <a:t>Connect 4 – </a:t>
            </a:r>
            <a:r>
              <a:rPr lang="en-GB" sz="1400" dirty="0"/>
              <a:t>use the connect 4 board, perform the move then cover it with your colour, winner who ever gets 4 in a row</a:t>
            </a:r>
          </a:p>
          <a:p>
            <a:r>
              <a:rPr lang="en-GB" sz="1400" b="1" i="1" dirty="0"/>
              <a:t>Spell your Name </a:t>
            </a:r>
            <a:r>
              <a:rPr lang="en-GB" sz="1400" dirty="0"/>
              <a:t>– give each letter an exercise spell you name in exercises</a:t>
            </a:r>
          </a:p>
          <a:p>
            <a:r>
              <a:rPr lang="en-GB" sz="1600" b="1" dirty="0"/>
              <a:t>4. Skipping </a:t>
            </a:r>
            <a:r>
              <a:rPr lang="en-GB" sz="1400" b="1" dirty="0"/>
              <a:t>- </a:t>
            </a:r>
            <a:r>
              <a:rPr lang="en-GB" sz="1400" b="0" i="0" dirty="0">
                <a:effectLst/>
                <a:hlinkClick r:id="rId3"/>
              </a:rPr>
              <a:t>www.skip2bfit.com/skipping-workshops-for-schools</a:t>
            </a:r>
            <a:endParaRPr lang="en-GB" sz="1400" b="1" dirty="0"/>
          </a:p>
          <a:p>
            <a:r>
              <a:rPr lang="en-GB" sz="1600" b="1" dirty="0"/>
              <a:t>5. Dough Disco </a:t>
            </a:r>
            <a:r>
              <a:rPr lang="en-GB" sz="1400" b="1" i="1" dirty="0"/>
              <a:t>- </a:t>
            </a:r>
            <a:r>
              <a:rPr lang="en-GB" sz="1400" b="0" i="0" dirty="0">
                <a:effectLst/>
                <a:hlinkClick r:id="rId4"/>
              </a:rPr>
              <a:t>www.spreadthehappiness.co.uk/dough-disco</a:t>
            </a:r>
            <a:endParaRPr lang="en-GB" sz="1400" b="0" i="0" dirty="0">
              <a:effectLst/>
            </a:endParaRPr>
          </a:p>
          <a:p>
            <a:r>
              <a:rPr lang="en-GB" sz="1600" b="1" dirty="0"/>
              <a:t>6. Yoga</a:t>
            </a:r>
            <a:r>
              <a:rPr lang="en-GB" sz="1600" dirty="0"/>
              <a:t> – </a:t>
            </a:r>
          </a:p>
          <a:p>
            <a:r>
              <a:rPr lang="en-GB" sz="1400" b="0" i="1" dirty="0">
                <a:effectLst/>
              </a:rPr>
              <a:t>Cosmic Yoga - </a:t>
            </a:r>
            <a:r>
              <a:rPr lang="en-GB" sz="1400" b="0" i="0" dirty="0">
                <a:effectLst/>
                <a:hlinkClick r:id="rId5"/>
              </a:rPr>
              <a:t>www.cosmickids.com</a:t>
            </a:r>
            <a:endParaRPr lang="en-GB" sz="1400" b="0" i="0" dirty="0">
              <a:effectLst/>
            </a:endParaRPr>
          </a:p>
          <a:p>
            <a:r>
              <a:rPr lang="en-GB" sz="1400" b="0" dirty="0">
                <a:effectLst/>
              </a:rPr>
              <a:t>Yoga for kids - </a:t>
            </a:r>
            <a:r>
              <a:rPr lang="en-GB" sz="1400" b="0" i="0" dirty="0">
                <a:solidFill>
                  <a:srgbClr val="006621"/>
                </a:solidFill>
                <a:effectLst/>
                <a:hlinkClick r:id="rId6"/>
              </a:rPr>
              <a:t>www.youtube.com/watch?v=X655B4ISakg</a:t>
            </a:r>
            <a:endParaRPr lang="en-GB" sz="1400" b="0" i="0" dirty="0">
              <a:solidFill>
                <a:srgbClr val="006621"/>
              </a:solidFill>
              <a:effectLst/>
            </a:endParaRPr>
          </a:p>
          <a:p>
            <a:r>
              <a:rPr lang="en-GB" sz="1600" b="1" dirty="0"/>
              <a:t>7. Go Pro Bob Sleigh </a:t>
            </a:r>
            <a:r>
              <a:rPr lang="en-GB" sz="1400" dirty="0">
                <a:solidFill>
                  <a:srgbClr val="006621"/>
                </a:solidFill>
              </a:rPr>
              <a:t>– </a:t>
            </a:r>
            <a:r>
              <a:rPr lang="en-GB" sz="1400" dirty="0"/>
              <a:t>pretend they are on the course mimicking the movements</a:t>
            </a:r>
          </a:p>
          <a:p>
            <a:r>
              <a:rPr lang="en-GB" sz="1400" dirty="0">
                <a:solidFill>
                  <a:srgbClr val="006621"/>
                </a:solidFill>
                <a:hlinkClick r:id="rId7"/>
              </a:rPr>
              <a:t>www.youtube.com/watch?v=Xp9L1JZT9X0</a:t>
            </a:r>
            <a:endParaRPr lang="en-GB" sz="1400" dirty="0">
              <a:solidFill>
                <a:srgbClr val="006621"/>
              </a:solidFill>
            </a:endParaRPr>
          </a:p>
          <a:p>
            <a:endParaRPr lang="en-GB" sz="1400" b="1" i="0" dirty="0">
              <a:effectLst/>
            </a:endParaRPr>
          </a:p>
          <a:p>
            <a:r>
              <a:rPr lang="en-GB" sz="1400" i="1" dirty="0"/>
              <a:t>	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180FE5-4E07-4C14-BD53-D7A5C9B8E427}"/>
              </a:ext>
            </a:extLst>
          </p:cNvPr>
          <p:cNvSpPr txBox="1"/>
          <p:nvPr/>
        </p:nvSpPr>
        <p:spPr>
          <a:xfrm>
            <a:off x="7010400" y="1249162"/>
            <a:ext cx="410722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400" b="0" i="0" dirty="0">
              <a:solidFill>
                <a:srgbClr val="006621"/>
              </a:solidFill>
              <a:effectLst/>
            </a:endParaRPr>
          </a:p>
          <a:p>
            <a:endParaRPr lang="en-GB" sz="1400" b="0" dirty="0">
              <a:effectLst/>
            </a:endParaRPr>
          </a:p>
          <a:p>
            <a:endParaRPr lang="en-GB" sz="1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AF95AE-4319-4CCD-A2EA-56B69B9C947B}"/>
              </a:ext>
            </a:extLst>
          </p:cNvPr>
          <p:cNvSpPr txBox="1"/>
          <p:nvPr/>
        </p:nvSpPr>
        <p:spPr>
          <a:xfrm>
            <a:off x="7141973" y="1108770"/>
            <a:ext cx="397565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/>
              <a:t>8. Simon Says – </a:t>
            </a:r>
            <a:r>
              <a:rPr lang="en-GB" sz="1400" dirty="0"/>
              <a:t>Play the air guitar, bow, move like a robot</a:t>
            </a:r>
            <a:endParaRPr lang="en-GB" sz="1600" b="1" dirty="0"/>
          </a:p>
          <a:p>
            <a:r>
              <a:rPr lang="en-GB" sz="1600" b="1" dirty="0">
                <a:effectLst/>
              </a:rPr>
              <a:t>9. Action Acting </a:t>
            </a:r>
            <a:r>
              <a:rPr lang="en-GB" sz="1400" b="1" i="1" dirty="0">
                <a:effectLst/>
              </a:rPr>
              <a:t>– </a:t>
            </a:r>
            <a:r>
              <a:rPr lang="en-GB" sz="1400" i="0" dirty="0">
                <a:effectLst/>
              </a:rPr>
              <a:t>Teacher calls out a</a:t>
            </a:r>
            <a:r>
              <a:rPr lang="en-GB" sz="1400" dirty="0"/>
              <a:t>n action pupils must act out the movement </a:t>
            </a:r>
            <a:r>
              <a:rPr lang="en-GB" sz="1400" dirty="0" err="1"/>
              <a:t>eg.</a:t>
            </a:r>
            <a:r>
              <a:rPr lang="en-GB" sz="1400" dirty="0"/>
              <a:t> Swimming, basketball shot</a:t>
            </a:r>
            <a:endParaRPr lang="en-GB" sz="1400" b="1" i="0" dirty="0">
              <a:effectLst/>
            </a:endParaRPr>
          </a:p>
          <a:p>
            <a:r>
              <a:rPr lang="en-GB" sz="1600" b="1" i="1" dirty="0">
                <a:effectLst/>
              </a:rPr>
              <a:t>10. Follow the leader </a:t>
            </a:r>
            <a:r>
              <a:rPr lang="en-GB" sz="1600" b="1" i="1">
                <a:effectLst/>
              </a:rPr>
              <a:t>/ Beat / Commands</a:t>
            </a:r>
            <a:r>
              <a:rPr lang="en-GB" sz="1400" b="1" i="0" dirty="0">
                <a:effectLst/>
              </a:rPr>
              <a:t>–  </a:t>
            </a:r>
            <a:r>
              <a:rPr lang="en-GB" sz="1400" i="0" dirty="0" err="1">
                <a:effectLst/>
              </a:rPr>
              <a:t>eg.</a:t>
            </a:r>
            <a:r>
              <a:rPr lang="en-GB" sz="1400" i="0" dirty="0">
                <a:effectLst/>
              </a:rPr>
              <a:t> tap knees, tap shoulders, clap. Walk in different ways</a:t>
            </a:r>
          </a:p>
          <a:p>
            <a:r>
              <a:rPr lang="en-GB" sz="1400" b="1" i="1" dirty="0"/>
              <a:t>1</a:t>
            </a:r>
            <a:r>
              <a:rPr lang="en-GB" sz="1600" b="1" i="1" dirty="0"/>
              <a:t>1. A balancing act </a:t>
            </a:r>
            <a:r>
              <a:rPr lang="en-GB" sz="1400" dirty="0"/>
              <a:t>– practice balancing one 1 foot, see what they can do with their arms as the balance (try dominate and non dominate foot)</a:t>
            </a:r>
          </a:p>
          <a:p>
            <a:r>
              <a:rPr lang="en-GB" sz="1600" b="1" i="1" dirty="0"/>
              <a:t>12. Rainstorm – </a:t>
            </a:r>
            <a:r>
              <a:rPr lang="en-GB" sz="1400" dirty="0"/>
              <a:t>1. lightly rub hands together 2. click fingers 3. slap thighs 4. slap thighs and stomp feet – repeat backwards as the storm starts to disappear</a:t>
            </a:r>
          </a:p>
          <a:p>
            <a:r>
              <a:rPr lang="en-GB" sz="1600" b="1" i="1" dirty="0"/>
              <a:t>13. 60 second challenges </a:t>
            </a:r>
            <a:r>
              <a:rPr lang="en-GB" sz="1400" b="1" i="1" dirty="0"/>
              <a:t>– </a:t>
            </a:r>
            <a:r>
              <a:rPr lang="en-GB" sz="1400" dirty="0"/>
              <a:t>see YST cards</a:t>
            </a:r>
          </a:p>
          <a:p>
            <a:r>
              <a:rPr lang="en-GB" sz="1600" b="1" i="1" dirty="0"/>
              <a:t>14. Sporting actions </a:t>
            </a:r>
            <a:r>
              <a:rPr lang="en-GB" sz="1400" dirty="0"/>
              <a:t>– pretend to perform some sporting actions e.g. basketball set shot, shooting an arrow, serve in tennis</a:t>
            </a:r>
          </a:p>
          <a:p>
            <a:endParaRPr lang="en-GB" sz="1600" dirty="0"/>
          </a:p>
          <a:p>
            <a:endParaRPr lang="en-GB" sz="1400" dirty="0"/>
          </a:p>
          <a:p>
            <a:endParaRPr lang="en-GB" sz="1400" i="0" dirty="0">
              <a:effectLst/>
            </a:endParaRPr>
          </a:p>
          <a:p>
            <a:endParaRPr lang="en-GB" sz="1400" b="0" dirty="0">
              <a:effectLst/>
            </a:endParaRPr>
          </a:p>
          <a:p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203174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64E23E2-7440-4E36-A67B-0F88C5F7E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6949AE-010D-4C18-8AED-7872085AD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709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47F42A-C579-430B-AF85-9F70F6D57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347" y="650497"/>
            <a:ext cx="5183505" cy="556403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E54AADB-50C7-4293-94C0-27361A32B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FC292B-38FD-4800-9625-B4969F475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0070" y="643467"/>
            <a:ext cx="5075583" cy="55710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5900BC-325D-4B37-8634-2AD68CCDE377}"/>
              </a:ext>
            </a:extLst>
          </p:cNvPr>
          <p:cNvSpPr txBox="1"/>
          <p:nvPr/>
        </p:nvSpPr>
        <p:spPr>
          <a:xfrm>
            <a:off x="1219199" y="1378857"/>
            <a:ext cx="4227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b="0" i="0" dirty="0">
              <a:effectLst/>
            </a:endParaRPr>
          </a:p>
          <a:p>
            <a:r>
              <a:rPr lang="en-GB" sz="1400" i="1" dirty="0"/>
              <a:t>	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6429BE-FAE5-4FAD-A29F-9C8E94DE54FE}"/>
              </a:ext>
            </a:extLst>
          </p:cNvPr>
          <p:cNvSpPr txBox="1"/>
          <p:nvPr/>
        </p:nvSpPr>
        <p:spPr>
          <a:xfrm>
            <a:off x="1219199" y="1046280"/>
            <a:ext cx="3882888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/>
              <a:t>14. I went to the gym </a:t>
            </a:r>
            <a:r>
              <a:rPr lang="en-GB" sz="1400" dirty="0"/>
              <a:t>– play the game where first person performs the action, next person performs that action then adds on a move and repeat </a:t>
            </a:r>
          </a:p>
          <a:p>
            <a:r>
              <a:rPr lang="en-GB" sz="1600" b="1" dirty="0"/>
              <a:t>15. Around the clock </a:t>
            </a:r>
            <a:r>
              <a:rPr lang="en-GB" sz="1400" dirty="0"/>
              <a:t>– every quarter past, quarter two, half past and o’clock stand up and perform an action</a:t>
            </a:r>
          </a:p>
          <a:p>
            <a:r>
              <a:rPr lang="en-GB" sz="1600" b="1" dirty="0"/>
              <a:t>16. Warm up games  </a:t>
            </a:r>
            <a:r>
              <a:rPr lang="en-GB" sz="1400" dirty="0"/>
              <a:t>- Beans, Traffic lights, Pirates, DVD remote, Mobile phone, Mr Men, Animal walks</a:t>
            </a:r>
          </a:p>
          <a:p>
            <a:r>
              <a:rPr lang="en-GB" sz="1600" b="1" dirty="0"/>
              <a:t>17. Rock, Paper Scissor tournament</a:t>
            </a:r>
          </a:p>
          <a:p>
            <a:r>
              <a:rPr lang="en-GB" sz="1600" b="1" dirty="0"/>
              <a:t>18. Remember the sequence – </a:t>
            </a:r>
            <a:r>
              <a:rPr lang="en-GB" sz="1400" dirty="0"/>
              <a:t>teach a short sequence of exercise or moves then give commands – forward (perform the sequence), rewind (reverse the sequence), Pause (hold that move for count of 10 then carry on)</a:t>
            </a:r>
          </a:p>
          <a:p>
            <a:r>
              <a:rPr lang="en-GB" sz="1600" b="1" dirty="0"/>
              <a:t>19. Use equipment </a:t>
            </a:r>
            <a:r>
              <a:rPr lang="en-GB" sz="1400" b="1" dirty="0"/>
              <a:t>– e.g. </a:t>
            </a:r>
            <a:r>
              <a:rPr lang="en-GB" sz="1400" dirty="0"/>
              <a:t>passing a bean bag around the class, play domes and dishes</a:t>
            </a:r>
          </a:p>
          <a:p>
            <a:r>
              <a:rPr lang="en-GB" sz="1600" b="1" dirty="0"/>
              <a:t>20. Brain Gym </a:t>
            </a:r>
            <a:r>
              <a:rPr lang="en-GB" sz="1400" dirty="0"/>
              <a:t>– Movement actions where you cross the midline</a:t>
            </a:r>
            <a:endParaRPr lang="en-GB" sz="1600" dirty="0"/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AF163B5-068A-46E6-991F-DA1F7F199396}"/>
              </a:ext>
            </a:extLst>
          </p:cNvPr>
          <p:cNvSpPr txBox="1"/>
          <p:nvPr/>
        </p:nvSpPr>
        <p:spPr>
          <a:xfrm>
            <a:off x="7089913" y="1046280"/>
            <a:ext cx="3882888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/>
              <a:t>21. AS IF …… - </a:t>
            </a:r>
            <a:r>
              <a:rPr lang="en-GB" sz="1600" dirty="0"/>
              <a:t> </a:t>
            </a:r>
            <a:r>
              <a:rPr lang="en-GB" sz="1400" dirty="0"/>
              <a:t>give instructions e.g. Jog on the spot AS IF a big scary bear is chasing you </a:t>
            </a:r>
          </a:p>
          <a:p>
            <a:r>
              <a:rPr lang="en-GB" sz="1600" b="1" i="1" dirty="0"/>
              <a:t>22. If your happy and you know it </a:t>
            </a:r>
            <a:r>
              <a:rPr lang="en-GB" sz="1400" dirty="0"/>
              <a:t>– sing the song change the words </a:t>
            </a:r>
            <a:r>
              <a:rPr lang="en-GB" sz="1400" dirty="0" err="1"/>
              <a:t>eg</a:t>
            </a:r>
            <a:r>
              <a:rPr lang="en-GB" sz="1400" dirty="0"/>
              <a:t>, bend your knees, jump in the air</a:t>
            </a:r>
          </a:p>
          <a:p>
            <a:r>
              <a:rPr lang="en-GB" sz="1600" b="1" i="1" dirty="0"/>
              <a:t>23. My day so far – </a:t>
            </a:r>
            <a:r>
              <a:rPr lang="en-GB" sz="1400" dirty="0"/>
              <a:t>Act out what you have done so far in your day e.g. get up, ate breakfast, got dressed, cleaned teeth</a:t>
            </a:r>
          </a:p>
          <a:p>
            <a:r>
              <a:rPr lang="en-GB" sz="1600" b="1" i="1" dirty="0"/>
              <a:t>24. Would you rather / True or False – </a:t>
            </a:r>
            <a:r>
              <a:rPr lang="en-GB" sz="1400" dirty="0"/>
              <a:t>Ask a questions and students have to answer either by moving so one side of the room or perform a move </a:t>
            </a:r>
          </a:p>
          <a:p>
            <a:r>
              <a:rPr lang="en-GB" sz="1600" b="1" i="1" dirty="0"/>
              <a:t>25. Create a secret handshake </a:t>
            </a:r>
            <a:r>
              <a:rPr lang="en-GB" sz="1400" b="1" i="1" dirty="0"/>
              <a:t>- </a:t>
            </a:r>
            <a:r>
              <a:rPr lang="en-GB" sz="1400" dirty="0"/>
              <a:t> with a partner</a:t>
            </a:r>
            <a:endParaRPr lang="en-GB" sz="1600" b="1" i="1" dirty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271661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64E23E2-7440-4E36-A67B-0F88C5F7E1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6949AE-010D-4C18-8AED-7872085AD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709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47F42A-C579-430B-AF85-9F70F6D57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861" y="650497"/>
            <a:ext cx="5103992" cy="557106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E54AADB-50C7-4293-94C0-27361A32B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1" cy="5897880"/>
          </a:xfrm>
          <a:prstGeom prst="rect">
            <a:avLst/>
          </a:prstGeom>
          <a:solidFill>
            <a:srgbClr val="FFFFFF"/>
          </a:solidFill>
          <a:ln w="19050">
            <a:solidFill>
              <a:srgbClr val="FF3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FC292B-38FD-4800-9625-B4969F475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2145" y="643467"/>
            <a:ext cx="5103994" cy="55710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5900BC-325D-4B37-8634-2AD68CCDE377}"/>
              </a:ext>
            </a:extLst>
          </p:cNvPr>
          <p:cNvSpPr txBox="1"/>
          <p:nvPr/>
        </p:nvSpPr>
        <p:spPr>
          <a:xfrm>
            <a:off x="1192696" y="943040"/>
            <a:ext cx="402866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r>
              <a:rPr lang="en-GB" b="1" dirty="0"/>
              <a:t>Active Environment </a:t>
            </a:r>
            <a:r>
              <a:rPr lang="en-GB" sz="1400" dirty="0"/>
              <a:t>– activities allowing pupils to be more active within their daily routine</a:t>
            </a:r>
          </a:p>
          <a:p>
            <a:endParaRPr lang="en-GB" sz="1400" dirty="0"/>
          </a:p>
          <a:p>
            <a:pPr marL="342900" indent="-342900">
              <a:buAutoNum type="arabicPeriod"/>
            </a:pPr>
            <a:r>
              <a:rPr lang="en-GB" sz="1600" b="1" dirty="0"/>
              <a:t>Lunchtime structured activities </a:t>
            </a:r>
            <a:r>
              <a:rPr lang="en-GB" sz="1400" dirty="0"/>
              <a:t>led by Sports Leaders or MDSA’s</a:t>
            </a:r>
          </a:p>
          <a:p>
            <a:pPr marL="342900" indent="-342900">
              <a:buAutoNum type="arabicPeriod"/>
            </a:pPr>
            <a:r>
              <a:rPr lang="en-GB" sz="1600" b="1" dirty="0"/>
              <a:t>Active Trave</a:t>
            </a:r>
            <a:r>
              <a:rPr lang="en-GB" sz="1400" b="1" dirty="0"/>
              <a:t>l </a:t>
            </a:r>
            <a:r>
              <a:rPr lang="en-GB" sz="1400" dirty="0"/>
              <a:t>– Walking school bus, Biking</a:t>
            </a:r>
          </a:p>
          <a:p>
            <a:pPr marL="342900" indent="-342900">
              <a:buAutoNum type="arabicPeriod"/>
            </a:pPr>
            <a:r>
              <a:rPr lang="en-GB" sz="1600" b="1" dirty="0"/>
              <a:t>Extra Curricular Clubs </a:t>
            </a:r>
            <a:r>
              <a:rPr lang="en-GB" sz="1400" b="1" dirty="0"/>
              <a:t>– </a:t>
            </a:r>
            <a:r>
              <a:rPr lang="en-GB" sz="1400" dirty="0"/>
              <a:t>sport specific, Multi Skill, Change 4 Life</a:t>
            </a:r>
          </a:p>
          <a:p>
            <a:pPr marL="342900" indent="-342900">
              <a:buAutoNum type="arabicPeriod"/>
            </a:pPr>
            <a:r>
              <a:rPr lang="en-GB" sz="1600" b="1" dirty="0"/>
              <a:t>Exit the Classroom</a:t>
            </a:r>
            <a:r>
              <a:rPr lang="en-GB" sz="1400" dirty="0"/>
              <a:t>– before a pupil can exit the classroom they must perform the move of the day </a:t>
            </a:r>
          </a:p>
          <a:p>
            <a:pPr marL="342900" indent="-342900">
              <a:buAutoNum type="arabicPeriod"/>
            </a:pPr>
            <a:r>
              <a:rPr lang="en-GB" sz="1600" b="1" dirty="0"/>
              <a:t>Calendar</a:t>
            </a:r>
            <a:r>
              <a:rPr lang="en-GB" sz="1400" dirty="0"/>
              <a:t> – create a physical activity calendar for a term so pupils can see what the plan is</a:t>
            </a: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582" y="2418579"/>
            <a:ext cx="3373120" cy="175958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325918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1535</Words>
  <Application>Microsoft Office PowerPoint</Application>
  <PresentationFormat>Widescreen</PresentationFormat>
  <Paragraphs>123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Collette Harries</dc:creator>
  <cp:lastModifiedBy>Laura Crompton</cp:lastModifiedBy>
  <cp:revision>24</cp:revision>
  <dcterms:created xsi:type="dcterms:W3CDTF">2020-10-18T13:17:28Z</dcterms:created>
  <dcterms:modified xsi:type="dcterms:W3CDTF">2021-12-01T11:23:42Z</dcterms:modified>
</cp:coreProperties>
</file>