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85" r:id="rId3"/>
    <p:sldId id="286" r:id="rId4"/>
    <p:sldId id="264" r:id="rId5"/>
    <p:sldId id="265" r:id="rId6"/>
    <p:sldId id="257" r:id="rId7"/>
    <p:sldId id="263" r:id="rId8"/>
    <p:sldId id="259" r:id="rId9"/>
    <p:sldId id="266" r:id="rId10"/>
    <p:sldId id="258" r:id="rId11"/>
    <p:sldId id="287" r:id="rId12"/>
    <p:sldId id="262" r:id="rId13"/>
    <p:sldId id="267" r:id="rId14"/>
    <p:sldId id="268" r:id="rId15"/>
    <p:sldId id="270" r:id="rId16"/>
    <p:sldId id="271" r:id="rId17"/>
    <p:sldId id="272" r:id="rId18"/>
    <p:sldId id="284" r:id="rId19"/>
    <p:sldId id="273" r:id="rId20"/>
    <p:sldId id="289" r:id="rId21"/>
    <p:sldId id="288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3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C418B-270F-4251-B691-87FEA5C5D960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70270D-C305-4F11-BFC7-3DE176843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881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Family characteristics- what do you want to</a:t>
            </a:r>
            <a:r>
              <a:rPr lang="en-GB" baseline="0" dirty="0" smtClean="0"/>
              <a:t> aspire to? Tim </a:t>
            </a:r>
            <a:r>
              <a:rPr lang="en-GB" baseline="0" dirty="0" err="1" smtClean="0"/>
              <a:t>Peake</a:t>
            </a:r>
            <a:r>
              <a:rPr lang="en-GB" baseline="0" dirty="0" smtClean="0"/>
              <a:t>? Peer group- educating children to make the right choices with peer group. </a:t>
            </a:r>
            <a:r>
              <a:rPr lang="en-GB" dirty="0" smtClean="0"/>
              <a:t>Family support services- EWO, ELSA,</a:t>
            </a:r>
            <a:r>
              <a:rPr lang="en-GB" baseline="0" dirty="0" smtClean="0"/>
              <a:t> Health Services, Parenting programmes- all aim to support best outcomes for child. Which ones can we really influence?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7153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Parents model importance of school and have continual high aspirations for children. Material resources is low key influence- </a:t>
            </a:r>
            <a:r>
              <a:rPr lang="en-GB" dirty="0" err="1" smtClean="0"/>
              <a:t>chn</a:t>
            </a:r>
            <a:r>
              <a:rPr lang="en-GB" dirty="0" smtClean="0"/>
              <a:t> in relative poverty in say Africa where education is valued and often view</a:t>
            </a:r>
            <a:r>
              <a:rPr lang="en-GB" baseline="0" dirty="0" smtClean="0"/>
              <a:t> schooling</a:t>
            </a:r>
            <a:r>
              <a:rPr lang="en-GB" dirty="0" smtClean="0"/>
              <a:t> as an opportunity to get out of poverty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8276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Ted  </a:t>
            </a:r>
            <a:r>
              <a:rPr lang="en-GB" dirty="0" err="1" smtClean="0">
                <a:effectLst/>
              </a:rPr>
              <a:t>Wragg</a:t>
            </a:r>
            <a:r>
              <a:rPr lang="en-GB" dirty="0" smtClean="0">
                <a:effectLst/>
              </a:rPr>
              <a:t> was an advocate of warmth, humour and humanity in the classroom and defended these ideals with passion against a narrow</a:t>
            </a:r>
            <a:r>
              <a:rPr lang="en-GB" baseline="0" dirty="0" smtClean="0">
                <a:effectLst/>
              </a:rPr>
              <a:t> functional</a:t>
            </a:r>
            <a:r>
              <a:rPr lang="en-GB" dirty="0" smtClean="0">
                <a:effectLst/>
              </a:rPr>
              <a:t> approach to learning; he opposed political  interference</a:t>
            </a:r>
            <a:r>
              <a:rPr lang="en-GB" baseline="0" dirty="0" smtClean="0">
                <a:effectLst/>
              </a:rPr>
              <a:t> and wrote extensively in the Times Educational Supplement and The Guardian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182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Choose a different school and your child could achieve 5% better or worse but parental engagement in child’s learning can mean your child achieves 30% more (or less). We often consider what </a:t>
            </a:r>
            <a:r>
              <a:rPr lang="en-GB" baseline="0" dirty="0" smtClean="0"/>
              <a:t> a specific </a:t>
            </a:r>
            <a:r>
              <a:rPr lang="en-GB" dirty="0" smtClean="0"/>
              <a:t>child</a:t>
            </a:r>
            <a:r>
              <a:rPr lang="en-GB" baseline="0" dirty="0" smtClean="0"/>
              <a:t> could have achieved with the right parental involvement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110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Showing that</a:t>
            </a:r>
            <a:r>
              <a:rPr lang="en-GB" baseline="0" dirty="0" smtClean="0"/>
              <a:t> at age of 7 parents are 6x more influential than teachers. We can help you so that you can influence your child, then worst parents changing into the best parents can make 1/3 of a difference in their child’s attainment. Key is age- need to put in the support early on. So extrapolating parent with a preschool child has 100% influence, then by year 3 has 29% influence, then at Year R and Year 1 influence has even greater impact. Leverage parents have swamps the leverage we as teachers have.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542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Parental involvement: Early years-parent is educator but through school joint responsibility. Family learning- what we will be doing together- child and parent learning together. Video showed workshop</a:t>
            </a:r>
            <a:r>
              <a:rPr lang="en-GB" baseline="0" dirty="0" smtClean="0"/>
              <a:t> with parents and children learning about maths together- we are focusing on Literacy.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473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Commando Dad- growing number of parenting books aimed at fathers.</a:t>
            </a:r>
            <a:r>
              <a:rPr lang="en-GB" baseline="0" dirty="0" smtClean="0"/>
              <a:t> Translated into 15 languages- read by Andy Murray and Prince William. Sands are shifting.</a:t>
            </a:r>
          </a:p>
          <a:p>
            <a:r>
              <a:rPr lang="en-GB" baseline="0" dirty="0" smtClean="0"/>
              <a:t>Dads use broader vocabulary than mothers-key role in early language development. Fathers stimulate more imaginative discussions when reading bedtime stories. Children do better at school when father is involved- true for two-parent family or divorced dad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5720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Barriers</a:t>
            </a:r>
            <a:r>
              <a:rPr lang="en-GB" baseline="0" dirty="0" smtClean="0"/>
              <a:t> we find</a:t>
            </a:r>
            <a:r>
              <a:rPr lang="en-GB" dirty="0" smtClean="0"/>
              <a:t>:</a:t>
            </a:r>
            <a:r>
              <a:rPr lang="en-GB" baseline="0" dirty="0" smtClean="0"/>
              <a:t> “Things have changed since I was at school.” “ I hated school”- poor experiences. “I don’t know how to help them.” “It’s the job of the teacher to teach them to read.”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70270D-C305-4F11-BFC7-3DE1768431D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772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994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974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06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54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747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666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756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561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214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035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56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1A90A-C28E-48E2-8549-E91F179C6254}" type="datetimeFigureOut">
              <a:rPr lang="en-GB" smtClean="0"/>
              <a:t>07/02/2016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2316C-985A-45E5-A99D-567DDE8F5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7874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6.emf"/><Relationship Id="rId7" Type="http://schemas.openxmlformats.org/officeDocument/2006/relationships/image" Target="../media/image22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Relationship Id="rId9" Type="http://schemas.openxmlformats.org/officeDocument/2006/relationships/image" Target="../media/image31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2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5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96906"/>
            <a:ext cx="9144000" cy="2474955"/>
          </a:xfrm>
        </p:spPr>
        <p:txBody>
          <a:bodyPr>
            <a:normAutofit/>
          </a:bodyPr>
          <a:lstStyle/>
          <a:p>
            <a:r>
              <a:rPr lang="en-GB" sz="4400" b="1" dirty="0" smtClean="0"/>
              <a:t>The Impact of Parental Involvement on Pupil Achievement</a:t>
            </a:r>
            <a:endParaRPr lang="en-GB" sz="44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6" y="4037569"/>
            <a:ext cx="3285353" cy="24640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890" y="271468"/>
            <a:ext cx="3195464" cy="212654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354" y="4037569"/>
            <a:ext cx="3789000" cy="21334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46" y="169228"/>
            <a:ext cx="3285353" cy="1918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of these sessions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To </a:t>
            </a:r>
            <a:r>
              <a:rPr lang="en-GB" dirty="0" smtClean="0"/>
              <a:t>encourage </a:t>
            </a:r>
            <a:r>
              <a:rPr lang="en-GB" dirty="0" smtClean="0"/>
              <a:t>all parents attend so that collectively they can discover the importance of parental engagement</a:t>
            </a:r>
          </a:p>
          <a:p>
            <a:r>
              <a:rPr lang="en-GB" dirty="0" smtClean="0"/>
              <a:t>To prove to parents and carers how critical their role is in influencing their children</a:t>
            </a:r>
          </a:p>
          <a:p>
            <a:r>
              <a:rPr lang="en-GB" dirty="0" smtClean="0"/>
              <a:t>To </a:t>
            </a:r>
            <a:r>
              <a:rPr lang="en-GB" dirty="0"/>
              <a:t>share general good practice about parental engagement</a:t>
            </a:r>
          </a:p>
          <a:p>
            <a:r>
              <a:rPr lang="en-GB" dirty="0"/>
              <a:t>To encourage parents to support the wider school </a:t>
            </a:r>
            <a:r>
              <a:rPr lang="en-GB" dirty="0" smtClean="0"/>
              <a:t>life</a:t>
            </a:r>
          </a:p>
          <a:p>
            <a:r>
              <a:rPr lang="en-GB" dirty="0"/>
              <a:t>To enthuse parents about home </a:t>
            </a:r>
            <a:r>
              <a:rPr lang="en-GB" dirty="0" smtClean="0"/>
              <a:t>learning</a:t>
            </a:r>
          </a:p>
          <a:p>
            <a:r>
              <a:rPr lang="en-GB" dirty="0" smtClean="0"/>
              <a:t>To inspire parents to have high aspirations for their children</a:t>
            </a:r>
            <a:endParaRPr lang="en-GB" dirty="0"/>
          </a:p>
          <a:p>
            <a:r>
              <a:rPr lang="en-GB" dirty="0" smtClean="0"/>
              <a:t>To give parents the tools to help their children with writing/maths at home through the Impact in Learning programme</a:t>
            </a:r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99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Recent thoughts on parenting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188" y="1851096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On 11 </a:t>
            </a:r>
            <a:r>
              <a:rPr lang="en-GB" dirty="0" smtClean="0"/>
              <a:t>January </a:t>
            </a:r>
            <a:r>
              <a:rPr lang="en-GB" dirty="0" smtClean="0"/>
              <a:t>2016 David </a:t>
            </a:r>
            <a:r>
              <a:rPr lang="en-GB" dirty="0" smtClean="0"/>
              <a:t>Cameron </a:t>
            </a:r>
            <a:r>
              <a:rPr lang="en-GB" dirty="0" smtClean="0"/>
              <a:t>announced</a:t>
            </a:r>
          </a:p>
          <a:p>
            <a:r>
              <a:rPr lang="en-GB" dirty="0" smtClean="0"/>
              <a:t> </a:t>
            </a:r>
            <a:r>
              <a:rPr lang="en-GB" dirty="0" smtClean="0"/>
              <a:t>a £70 million investment to encourage all parents to attend parenting classes:</a:t>
            </a:r>
          </a:p>
          <a:p>
            <a:pPr marL="0" indent="0">
              <a:buNone/>
            </a:pPr>
            <a:r>
              <a:rPr lang="en-GB" dirty="0" smtClean="0"/>
              <a:t>‘Children </a:t>
            </a:r>
            <a:r>
              <a:rPr lang="en-GB" dirty="0"/>
              <a:t>“don’t come with a manual”. </a:t>
            </a:r>
          </a:p>
          <a:p>
            <a:pPr marL="0" indent="0">
              <a:buNone/>
            </a:pPr>
            <a:r>
              <a:rPr lang="en-GB" dirty="0" smtClean="0"/>
              <a:t> “</a:t>
            </a:r>
            <a:r>
              <a:rPr lang="en-GB" dirty="0"/>
              <a:t>Is it right that all of us get so little guidance?” he </a:t>
            </a:r>
            <a:r>
              <a:rPr lang="en-GB" dirty="0" smtClean="0"/>
              <a:t>asked. </a:t>
            </a:r>
            <a:r>
              <a:rPr lang="en-GB" dirty="0"/>
              <a:t>“What about later on, when it comes to good play, communication, behaviour and discipline? We all need more help with this – the most important job we’ll ever have</a:t>
            </a:r>
            <a:r>
              <a:rPr lang="en-GB" dirty="0" smtClean="0"/>
              <a:t>.’’’ </a:t>
            </a:r>
            <a:endParaRPr lang="en-GB" dirty="0"/>
          </a:p>
          <a:p>
            <a:r>
              <a:rPr lang="en-GB" dirty="0" smtClean="0"/>
              <a:t>I am liaising with a highly recommended Parent Class provider and hope to launch this programme in September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1854" y="204717"/>
            <a:ext cx="2450630" cy="209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2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the factors affecting educational outcomes?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Child’s characteristics</a:t>
            </a:r>
          </a:p>
          <a:p>
            <a:r>
              <a:rPr lang="en-GB" dirty="0" smtClean="0"/>
              <a:t>Family characteristics</a:t>
            </a:r>
          </a:p>
          <a:p>
            <a:r>
              <a:rPr lang="en-GB" dirty="0" smtClean="0"/>
              <a:t>School quality</a:t>
            </a:r>
          </a:p>
          <a:p>
            <a:r>
              <a:rPr lang="en-GB" dirty="0" smtClean="0"/>
              <a:t>Community</a:t>
            </a:r>
          </a:p>
          <a:p>
            <a:r>
              <a:rPr lang="en-GB" dirty="0" smtClean="0"/>
              <a:t>Peer group</a:t>
            </a:r>
          </a:p>
          <a:p>
            <a:r>
              <a:rPr lang="en-GB" dirty="0" smtClean="0"/>
              <a:t>Family support services</a:t>
            </a:r>
          </a:p>
          <a:p>
            <a:r>
              <a:rPr lang="en-GB" dirty="0" smtClean="0"/>
              <a:t>Parental involvement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6769" y="1690688"/>
            <a:ext cx="5345088" cy="354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6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Major factors influencing pupil achievement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Parents’ attitudes and behaviours</a:t>
            </a:r>
          </a:p>
          <a:p>
            <a:r>
              <a:rPr lang="en-GB" sz="3600" dirty="0" smtClean="0"/>
              <a:t>Child’s attitudes and behaviours</a:t>
            </a:r>
          </a:p>
          <a:p>
            <a:r>
              <a:rPr lang="en-GB" sz="3600" dirty="0" smtClean="0"/>
              <a:t>Material resources </a:t>
            </a:r>
          </a:p>
          <a:p>
            <a:pPr marL="0" indent="0">
              <a:buNone/>
            </a:pPr>
            <a:r>
              <a:rPr lang="en-GB" sz="3900" dirty="0" smtClean="0"/>
              <a:t>“What parents </a:t>
            </a:r>
            <a:r>
              <a:rPr lang="en-GB" sz="3900" b="1" dirty="0" smtClean="0"/>
              <a:t>do</a:t>
            </a:r>
            <a:r>
              <a:rPr lang="en-GB" sz="3900" dirty="0" smtClean="0"/>
              <a:t> is more important than who they are”</a:t>
            </a:r>
            <a:endParaRPr lang="en-GB" sz="39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050" y="1431380"/>
            <a:ext cx="3947797" cy="22570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67" y="4362260"/>
            <a:ext cx="2278728" cy="22787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340" y="4362260"/>
            <a:ext cx="2937507" cy="227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Professor Charles </a:t>
            </a:r>
            <a:r>
              <a:rPr lang="en-GB" dirty="0" err="1" smtClean="0"/>
              <a:t>Desforges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4000" dirty="0"/>
              <a:t>A</a:t>
            </a:r>
            <a:r>
              <a:rPr lang="en-GB" sz="4000" dirty="0" smtClean="0"/>
              <a:t> well-respected independent educational consultant </a:t>
            </a:r>
            <a:endParaRPr lang="en-GB" sz="4000" dirty="0"/>
          </a:p>
          <a:p>
            <a:r>
              <a:rPr lang="en-GB" sz="4000" dirty="0" smtClean="0"/>
              <a:t>Awarded an OBE </a:t>
            </a:r>
          </a:p>
          <a:p>
            <a:r>
              <a:rPr lang="en-GB" sz="4000" dirty="0"/>
              <a:t>S</a:t>
            </a:r>
            <a:r>
              <a:rPr lang="en-GB" sz="4000" dirty="0" smtClean="0"/>
              <a:t>pecial interests in teaching, learning and parental involvement</a:t>
            </a:r>
          </a:p>
          <a:p>
            <a:r>
              <a:rPr lang="en-GB" sz="4000" dirty="0"/>
              <a:t>R</a:t>
            </a:r>
            <a:r>
              <a:rPr lang="en-GB" sz="4000" dirty="0" smtClean="0"/>
              <a:t>esearch adviser to government bodies here and overseas</a:t>
            </a:r>
          </a:p>
          <a:p>
            <a:r>
              <a:rPr lang="en-GB" sz="4000" dirty="0"/>
              <a:t>H</a:t>
            </a:r>
            <a:r>
              <a:rPr lang="en-GB" sz="4000" dirty="0" smtClean="0"/>
              <a:t>e carried out the largest co-ordinated programme of social research ever mounted in the UK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50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harles Desforges On Parental Involvement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8728" y="365125"/>
            <a:ext cx="10414543" cy="6074966"/>
          </a:xfrm>
        </p:spPr>
      </p:pic>
    </p:spTree>
    <p:extLst>
      <p:ext uri="{BB962C8B-B14F-4D97-AF65-F5344CB8AC3E}">
        <p14:creationId xmlns:p14="http://schemas.microsoft.com/office/powerpoint/2010/main" val="74077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566832" y="527239"/>
            <a:ext cx="6802959" cy="6064630"/>
          </a:xfrm>
        </p:spPr>
        <p:txBody>
          <a:bodyPr>
            <a:normAutofit/>
          </a:bodyPr>
          <a:lstStyle/>
          <a:p>
            <a:pPr lvl="0"/>
            <a:r>
              <a:rPr lang="en-GB" sz="2800" dirty="0" smtClean="0"/>
              <a:t>“</a:t>
            </a:r>
            <a:r>
              <a:rPr lang="en-GB" sz="3000" dirty="0" smtClean="0"/>
              <a:t>The </a:t>
            </a:r>
            <a:r>
              <a:rPr lang="en-GB" sz="3000" dirty="0"/>
              <a:t>most important finding </a:t>
            </a:r>
            <a:r>
              <a:rPr lang="en-GB" sz="3000" dirty="0" smtClean="0"/>
              <a:t>is </a:t>
            </a:r>
            <a:r>
              <a:rPr lang="en-GB" sz="3000" dirty="0"/>
              <a:t>that parental involvement in the form of ‘at-home good parenting’ has a </a:t>
            </a:r>
            <a:r>
              <a:rPr lang="en-GB" sz="3000" b="1" dirty="0"/>
              <a:t>significant positive effect on children’s </a:t>
            </a:r>
            <a:r>
              <a:rPr lang="en-GB" sz="3000" b="1" dirty="0" smtClean="0"/>
              <a:t>achievement. </a:t>
            </a:r>
          </a:p>
          <a:p>
            <a:pPr lvl="0"/>
            <a:r>
              <a:rPr lang="en-GB" sz="3000" dirty="0" smtClean="0"/>
              <a:t>In </a:t>
            </a:r>
            <a:r>
              <a:rPr lang="en-GB" sz="3000" dirty="0"/>
              <a:t>the primary age range the impact caused by different levels of parental involvement is much bigger than differences associated with variations in the quality of schools.  </a:t>
            </a:r>
            <a:endParaRPr lang="en-GB" sz="3000" dirty="0" smtClean="0"/>
          </a:p>
          <a:p>
            <a:pPr lvl="0"/>
            <a:r>
              <a:rPr lang="en-GB" sz="3000" dirty="0" smtClean="0"/>
              <a:t>The </a:t>
            </a:r>
            <a:r>
              <a:rPr lang="en-GB" sz="3000" dirty="0"/>
              <a:t>scale of the impact is evident across all social classes and all ethnic groups</a:t>
            </a:r>
            <a:r>
              <a:rPr lang="en-GB" sz="3000" dirty="0" smtClean="0"/>
              <a:t>.”</a:t>
            </a:r>
            <a:endParaRPr lang="en-GB" sz="3000" b="1" dirty="0"/>
          </a:p>
          <a:p>
            <a:r>
              <a:rPr lang="en-GB" sz="1500" dirty="0" smtClean="0"/>
              <a:t>(THE </a:t>
            </a:r>
            <a:r>
              <a:rPr lang="en-GB" sz="1500" dirty="0"/>
              <a:t>IMPACT OF PARENTAL INVOLVEMENT, </a:t>
            </a:r>
            <a:r>
              <a:rPr lang="en-GB" sz="1500" dirty="0" smtClean="0"/>
              <a:t>PARENTAL </a:t>
            </a:r>
            <a:r>
              <a:rPr lang="en-GB" sz="1500" dirty="0"/>
              <a:t>SUPPORT AND FAMILY EDUCATION ON PUPIL ACHIEVEMENT AND </a:t>
            </a:r>
            <a:r>
              <a:rPr lang="en-GB" sz="1500" dirty="0" smtClean="0"/>
              <a:t>ADJUSTMENT:</a:t>
            </a:r>
            <a:r>
              <a:rPr lang="en-US" sz="1500" dirty="0" smtClean="0"/>
              <a:t>A </a:t>
            </a:r>
            <a:r>
              <a:rPr lang="en-US" sz="1500" dirty="0"/>
              <a:t>LITERATURE </a:t>
            </a:r>
            <a:r>
              <a:rPr lang="en-US" sz="1500" dirty="0" smtClean="0"/>
              <a:t>REVIEW by </a:t>
            </a:r>
            <a:r>
              <a:rPr lang="en-GB" sz="1600" b="1" i="1" dirty="0"/>
              <a:t>Professor Charles </a:t>
            </a:r>
            <a:r>
              <a:rPr lang="en-GB" sz="1600" b="1" i="1" dirty="0" err="1" smtClean="0"/>
              <a:t>Desforges</a:t>
            </a:r>
            <a:r>
              <a:rPr lang="en-GB" sz="1600" b="1" dirty="0" smtClean="0"/>
              <a:t> </a:t>
            </a:r>
            <a:r>
              <a:rPr lang="en-GB" sz="1600" b="1" i="1" dirty="0" smtClean="0"/>
              <a:t>with</a:t>
            </a:r>
            <a:r>
              <a:rPr lang="en-GB" sz="1600" b="1" dirty="0" smtClean="0"/>
              <a:t> </a:t>
            </a:r>
            <a:r>
              <a:rPr lang="en-GB" sz="1600" b="1" i="1" dirty="0" smtClean="0"/>
              <a:t>Alberto </a:t>
            </a:r>
            <a:r>
              <a:rPr lang="en-GB" sz="1600" b="1" i="1" dirty="0" err="1" smtClean="0"/>
              <a:t>Abouchaar</a:t>
            </a:r>
            <a:r>
              <a:rPr lang="en-GB" sz="1600" b="1" i="1" dirty="0" smtClean="0"/>
              <a:t>)</a:t>
            </a:r>
            <a:endParaRPr lang="en-GB" sz="1600" b="1" dirty="0"/>
          </a:p>
          <a:p>
            <a:pPr marL="0" indent="0">
              <a:buNone/>
            </a:pPr>
            <a:endParaRPr lang="en-GB" sz="15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753" y="3755953"/>
            <a:ext cx="3911850" cy="26248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029" y="527239"/>
            <a:ext cx="3832574" cy="289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74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Effects of parents v effect of schools </a:t>
            </a:r>
            <a:br>
              <a:rPr lang="en-GB" dirty="0" smtClean="0"/>
            </a:br>
            <a:r>
              <a:rPr lang="en-GB" sz="2400" dirty="0" smtClean="0"/>
              <a:t>(2002 Sacker et al)</a:t>
            </a:r>
            <a:endParaRPr lang="en-GB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300602"/>
              </p:ext>
            </p:extLst>
          </p:nvPr>
        </p:nvGraphicFramePr>
        <p:xfrm>
          <a:off x="838200" y="1825625"/>
          <a:ext cx="1051560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  <a:gridCol w="35052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Achievement at 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Parental</a:t>
                      </a:r>
                      <a:r>
                        <a:rPr lang="en-GB" sz="4000" baseline="0" dirty="0" smtClean="0"/>
                        <a:t> effect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School effect</a:t>
                      </a:r>
                      <a:endParaRPr lang="en-GB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Age 7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29%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5%</a:t>
                      </a:r>
                      <a:endParaRPr lang="en-GB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Age 11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27%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21%</a:t>
                      </a:r>
                      <a:endParaRPr lang="en-GB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Age 16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14%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51%</a:t>
                      </a:r>
                      <a:endParaRPr lang="en-GB" sz="4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66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9788" y="-140222"/>
            <a:ext cx="6871197" cy="1600200"/>
          </a:xfrm>
        </p:spPr>
        <p:txBody>
          <a:bodyPr/>
          <a:lstStyle/>
          <a:p>
            <a:r>
              <a:rPr lang="en-GB" dirty="0" smtClean="0"/>
              <a:t>The Impact of Parents’ Involvement on Children’s Education </a:t>
            </a:r>
            <a:r>
              <a:rPr lang="en-GB" sz="2000" dirty="0" smtClean="0"/>
              <a:t>(DSCF 2008 research findings):</a:t>
            </a:r>
            <a:endParaRPr lang="en-GB" sz="2000" dirty="0"/>
          </a:p>
        </p:txBody>
      </p:sp>
      <p:sp>
        <p:nvSpPr>
          <p:cNvPr id="5" name="Content Placeholder 4"/>
          <p:cNvSpPr>
            <a:spLocks noGrp="1"/>
          </p:cNvSpPr>
          <p:nvPr>
            <p:ph type="body" sz="half" idx="2"/>
          </p:nvPr>
        </p:nvSpPr>
        <p:spPr>
          <a:xfrm>
            <a:off x="689663" y="1459978"/>
            <a:ext cx="7021322" cy="4946793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/>
              <a:t>Parental involvement in children’s education from an early age has a significant effect on educational achievement and </a:t>
            </a:r>
            <a:r>
              <a:rPr lang="en-GB" sz="2800" b="1" dirty="0" smtClean="0"/>
              <a:t>continues to do so into adolescence and into adulthood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/>
              <a:t>Family learning can also provide a range of benefits for parents and children including improvements in reading, writing and numeracy as well as greater parental confidence in helping their child at home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 smtClean="0"/>
              <a:t>The quality and content of fathers’ involvement matters more than the quantity of time fathers spend with their children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232" y="864594"/>
            <a:ext cx="3958301" cy="26342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802" y="3698117"/>
            <a:ext cx="3923731" cy="2913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49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048" y="668741"/>
            <a:ext cx="5942491" cy="92804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</a:t>
            </a:r>
            <a:r>
              <a:rPr lang="en-GB" dirty="0"/>
              <a:t>to be a Modern Father (The Times </a:t>
            </a:r>
            <a:r>
              <a:rPr lang="en-GB" dirty="0" smtClean="0"/>
              <a:t>-February 6 2016)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1218" y="1263109"/>
            <a:ext cx="6065321" cy="4987565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‘Commando Dad’ by Neil Sinclair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‘This generation of men are expecting and wanting to be more ‘hands-on’ as parents’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/>
              <a:t>Dads need to talk and read to their children- </a:t>
            </a:r>
            <a:r>
              <a:rPr lang="en-GB" sz="2800" dirty="0" smtClean="0"/>
              <a:t>‘the time  a father spends reading with his children is one of the most consistent indicators of their achievement later in life’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/>
              <a:t>Help with homework-even at primary school age</a:t>
            </a:r>
            <a:r>
              <a:rPr lang="en-GB" sz="2800" dirty="0" smtClean="0"/>
              <a:t>: ‘Fathers’ interest in their child’s education is statistically associated with better exam results..’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4565" y="300251"/>
            <a:ext cx="2142636" cy="2868653"/>
          </a:xfrm>
          <a:prstGeom prst="rect">
            <a:avLst/>
          </a:prstGeom>
        </p:spPr>
      </p:pic>
      <p:pic>
        <p:nvPicPr>
          <p:cNvPr id="8" name="Picture Placeholder 7"/>
          <p:cNvPicPr>
            <a:picLocks noGrp="1" noChangeAspect="1"/>
          </p:cNvPicPr>
          <p:nvPr>
            <p:ph type="pic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12" b="20512"/>
          <a:stretch>
            <a:fillRect/>
          </a:stretch>
        </p:blipFill>
        <p:spPr>
          <a:xfrm>
            <a:off x="7044830" y="300251"/>
            <a:ext cx="2541444" cy="2006747"/>
          </a:xfr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274" y="3383856"/>
            <a:ext cx="2300927" cy="30805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830" y="3383856"/>
            <a:ext cx="2310435" cy="3080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37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Childrens</a:t>
            </a:r>
            <a:r>
              <a:rPr lang="en-GB" dirty="0" smtClean="0"/>
              <a:t>’ Plan </a:t>
            </a:r>
            <a:r>
              <a:rPr lang="en-GB" sz="2400" dirty="0" smtClean="0"/>
              <a:t>(DCSF 2007 research findings):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</a:t>
            </a:r>
            <a:r>
              <a:rPr lang="en-GB" dirty="0" smtClean="0"/>
              <a:t>ighlights the importance of partnership between parents and schools to support children in their learning</a:t>
            </a:r>
          </a:p>
          <a:p>
            <a:r>
              <a:rPr lang="en-GB" dirty="0" smtClean="0"/>
              <a:t>Suggests that most children have two main educators- parents and teachers- with parents remaining a major influence on their child’s learning throughout school and beyond.</a:t>
            </a:r>
          </a:p>
          <a:p>
            <a:r>
              <a:rPr lang="en-GB" dirty="0" smtClean="0"/>
              <a:t>Parental involvement can be categorised into two broad strands: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Parents involvement in support of the individual child at home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Parents </a:t>
            </a:r>
            <a:r>
              <a:rPr lang="en-GB" dirty="0" smtClean="0"/>
              <a:t>involvement in the life of the school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031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5621" y="267232"/>
            <a:ext cx="6705862" cy="1325563"/>
          </a:xfrm>
        </p:spPr>
        <p:txBody>
          <a:bodyPr>
            <a:normAutofit/>
          </a:bodyPr>
          <a:lstStyle/>
          <a:p>
            <a:r>
              <a:rPr lang="en-GB" sz="4200" dirty="0" smtClean="0"/>
              <a:t>How can parents get more </a:t>
            </a:r>
            <a:r>
              <a:rPr lang="en-GB" sz="4200" dirty="0" smtClean="0"/>
              <a:t>engaged?</a:t>
            </a:r>
            <a:endParaRPr lang="en-GB" sz="4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992" y="1742386"/>
            <a:ext cx="10448501" cy="467206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Reinforce the positive ethos that parents are partners in </a:t>
            </a:r>
            <a:r>
              <a:rPr lang="en-GB" dirty="0" smtClean="0"/>
              <a:t>learning</a:t>
            </a:r>
          </a:p>
          <a:p>
            <a:r>
              <a:rPr lang="en-GB" dirty="0" smtClean="0"/>
              <a:t>Listen to your child </a:t>
            </a:r>
            <a:r>
              <a:rPr lang="en-GB" dirty="0"/>
              <a:t>r</a:t>
            </a:r>
            <a:r>
              <a:rPr lang="en-GB" dirty="0" smtClean="0"/>
              <a:t>ead daily and share books at bedtime</a:t>
            </a:r>
          </a:p>
          <a:p>
            <a:r>
              <a:rPr lang="en-GB" dirty="0" smtClean="0"/>
              <a:t>Support maths passport target work and other homework</a:t>
            </a:r>
            <a:endParaRPr lang="en-GB" dirty="0" smtClean="0"/>
          </a:p>
          <a:p>
            <a:r>
              <a:rPr lang="en-GB" dirty="0" smtClean="0"/>
              <a:t>Volunteer for</a:t>
            </a:r>
            <a:r>
              <a:rPr lang="en-GB" dirty="0" smtClean="0"/>
              <a:t>: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/>
              <a:t>F</a:t>
            </a:r>
            <a:r>
              <a:rPr lang="en-GB" dirty="0" smtClean="0"/>
              <a:t>undraising </a:t>
            </a:r>
            <a:r>
              <a:rPr lang="en-GB" dirty="0" smtClean="0"/>
              <a:t>with PTA, helping with clubs</a:t>
            </a:r>
            <a:r>
              <a:rPr lang="en-GB" dirty="0" smtClean="0"/>
              <a:t>, helping in class or 	listening to readers, </a:t>
            </a:r>
            <a:r>
              <a:rPr lang="en-GB" dirty="0" smtClean="0"/>
              <a:t>becoming a </a:t>
            </a:r>
            <a:r>
              <a:rPr lang="en-GB" dirty="0" smtClean="0"/>
              <a:t>Reading Buddy </a:t>
            </a:r>
            <a:r>
              <a:rPr lang="en-GB" dirty="0" smtClean="0"/>
              <a:t>or a </a:t>
            </a:r>
            <a:r>
              <a:rPr lang="en-GB" dirty="0" smtClean="0"/>
              <a:t>governor</a:t>
            </a:r>
            <a:r>
              <a:rPr lang="en-GB" dirty="0" smtClean="0"/>
              <a:t>, </a:t>
            </a:r>
            <a:r>
              <a:rPr lang="en-GB" dirty="0" smtClean="0"/>
              <a:t>	attending </a:t>
            </a:r>
            <a:r>
              <a:rPr lang="en-GB" dirty="0" smtClean="0"/>
              <a:t>school performances</a:t>
            </a:r>
            <a:r>
              <a:rPr lang="en-GB" dirty="0"/>
              <a:t> </a:t>
            </a:r>
            <a:r>
              <a:rPr lang="en-GB" dirty="0" smtClean="0"/>
              <a:t>and </a:t>
            </a:r>
            <a:r>
              <a:rPr lang="en-GB" dirty="0" smtClean="0"/>
              <a:t>assemblies</a:t>
            </a:r>
            <a:r>
              <a:rPr lang="en-GB" dirty="0" smtClean="0"/>
              <a:t>, </a:t>
            </a:r>
            <a:r>
              <a:rPr lang="en-GB" dirty="0" smtClean="0"/>
              <a:t>reinforcing their 	journeys </a:t>
            </a:r>
            <a:r>
              <a:rPr lang="en-GB" dirty="0" smtClean="0"/>
              <a:t>by taking your child </a:t>
            </a:r>
            <a:r>
              <a:rPr lang="en-GB" dirty="0" smtClean="0"/>
              <a:t>to places to enhance their learning</a:t>
            </a:r>
            <a:endParaRPr lang="en-GB" dirty="0" smtClean="0"/>
          </a:p>
          <a:p>
            <a:r>
              <a:rPr lang="en-GB" dirty="0" smtClean="0"/>
              <a:t>Attend workshops which </a:t>
            </a:r>
            <a:r>
              <a:rPr lang="en-GB" dirty="0" smtClean="0"/>
              <a:t>support</a:t>
            </a:r>
            <a:r>
              <a:rPr lang="en-GB" dirty="0" smtClean="0"/>
              <a:t> </a:t>
            </a:r>
            <a:r>
              <a:rPr lang="en-GB" dirty="0" smtClean="0"/>
              <a:t>parents </a:t>
            </a:r>
            <a:endParaRPr lang="en-GB" dirty="0" smtClean="0"/>
          </a:p>
          <a:p>
            <a:r>
              <a:rPr lang="en-GB" dirty="0" smtClean="0"/>
              <a:t>Show </a:t>
            </a:r>
            <a:r>
              <a:rPr lang="en-GB" dirty="0" smtClean="0"/>
              <a:t>an </a:t>
            </a:r>
            <a:r>
              <a:rPr lang="en-GB" dirty="0" smtClean="0"/>
              <a:t>interest in aspects of school life</a:t>
            </a: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958" y="64246"/>
            <a:ext cx="2663270" cy="177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95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Impact programme: The background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9965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</a:t>
            </a:r>
            <a:r>
              <a:rPr lang="en-GB" dirty="0" smtClean="0"/>
              <a:t>he programme was set up by Roy </a:t>
            </a:r>
            <a:r>
              <a:rPr lang="en-GB" dirty="0" err="1" smtClean="0"/>
              <a:t>Broadfield</a:t>
            </a:r>
            <a:r>
              <a:rPr lang="en-GB" dirty="0" smtClean="0"/>
              <a:t>, an outstanding teacher, in London in 2006 as a pilot to raise achievement in a school where 66% of children did not have English as a first language and 70% children accessed Pupil Premium Grant (FSM)</a:t>
            </a:r>
          </a:p>
          <a:p>
            <a:r>
              <a:rPr lang="en-GB" dirty="0" smtClean="0"/>
              <a:t>He designed maths and phonics games to be played at home with parents </a:t>
            </a:r>
          </a:p>
          <a:p>
            <a:r>
              <a:rPr lang="en-GB" dirty="0" smtClean="0"/>
              <a:t>The programme was incredibly successful with all the children (not just those who were behind) making significant progress</a:t>
            </a:r>
          </a:p>
          <a:p>
            <a:r>
              <a:rPr lang="en-GB" dirty="0" smtClean="0"/>
              <a:t>The programme has gone from strength to strength and is now  run in over 300 London schools and 14 other authorities</a:t>
            </a:r>
          </a:p>
          <a:p>
            <a:r>
              <a:rPr lang="en-GB" smtClean="0"/>
              <a:t>It proved </a:t>
            </a:r>
            <a:r>
              <a:rPr lang="en-GB" dirty="0" smtClean="0"/>
              <a:t>that when we train parents to be specialist tutors, children’s learning is massively impacted</a:t>
            </a:r>
          </a:p>
          <a:p>
            <a:r>
              <a:rPr lang="en-GB" dirty="0" smtClean="0"/>
              <a:t>This will be the first programme in the Wiltshire area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1266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101008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73389" flipV="1">
            <a:off x="1919289" y="4076701"/>
            <a:ext cx="2492375" cy="1870075"/>
          </a:xfrm>
          <a:prstGeom prst="rect">
            <a:avLst/>
          </a:prstGeom>
          <a:noFill/>
          <a:ln w="9525" algn="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3075" name="Picture 3" descr="P101003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66" t="27992" r="51857" b="24283"/>
          <a:stretch>
            <a:fillRect/>
          </a:stretch>
        </p:blipFill>
        <p:spPr bwMode="auto">
          <a:xfrm rot="20446045" flipH="1">
            <a:off x="6311901" y="3644901"/>
            <a:ext cx="2449513" cy="2087563"/>
          </a:xfrm>
          <a:prstGeom prst="rect">
            <a:avLst/>
          </a:prstGeom>
          <a:noFill/>
          <a:ln w="9525" algn="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6" b="45407"/>
          <a:stretch>
            <a:fillRect/>
          </a:stretch>
        </p:blipFill>
        <p:spPr bwMode="auto">
          <a:xfrm>
            <a:off x="1703389" y="0"/>
            <a:ext cx="9217025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P101008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7" t="6897" r="11497" b="5740"/>
          <a:stretch>
            <a:fillRect/>
          </a:stretch>
        </p:blipFill>
        <p:spPr bwMode="auto">
          <a:xfrm rot="465965">
            <a:off x="3935413" y="4076701"/>
            <a:ext cx="2520950" cy="2111375"/>
          </a:xfrm>
          <a:prstGeom prst="rect">
            <a:avLst/>
          </a:prstGeom>
          <a:noFill/>
          <a:ln w="9525" algn="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3078" name="Picture 6" descr="P10100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1" r="9337"/>
          <a:stretch>
            <a:fillRect/>
          </a:stretch>
        </p:blipFill>
        <p:spPr bwMode="auto">
          <a:xfrm rot="11693693" flipV="1">
            <a:off x="8401050" y="4221163"/>
            <a:ext cx="1754188" cy="1751012"/>
          </a:xfrm>
          <a:prstGeom prst="rect">
            <a:avLst/>
          </a:prstGeom>
          <a:noFill/>
          <a:ln w="9525" algn="in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488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86" b="45407"/>
          <a:stretch>
            <a:fillRect/>
          </a:stretch>
        </p:blipFill>
        <p:spPr bwMode="auto">
          <a:xfrm>
            <a:off x="1776413" y="188914"/>
            <a:ext cx="316865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135188" y="1484314"/>
            <a:ext cx="3313112" cy="376237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In this workshop we aim to: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646488" y="2133600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rgbClr val="0066FF"/>
                </a:solidFill>
              </a:rPr>
              <a:t>Encourage partnership</a:t>
            </a:r>
            <a:endParaRPr lang="en-GB" altLang="en-US" sz="2400">
              <a:solidFill>
                <a:srgbClr val="FF0000"/>
              </a:solidFill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646488" y="2924175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rgbClr val="800080"/>
                </a:solidFill>
              </a:rPr>
              <a:t>Demonstrate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719513" y="3644900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rgbClr val="996600"/>
                </a:solidFill>
              </a:rPr>
              <a:t>Share tools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3719513" y="4365625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rgbClr val="FF9900"/>
                </a:solidFill>
              </a:rPr>
              <a:t>Offer tools for use at home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3648075" y="5157788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rgbClr val="FF0000"/>
                </a:solidFill>
              </a:rPr>
              <a:t>Support 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3719513" y="5949950"/>
            <a:ext cx="784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rgbClr val="008000"/>
                </a:solidFill>
              </a:rPr>
              <a:t>Improve		(5 week programme)</a:t>
            </a:r>
          </a:p>
        </p:txBody>
      </p:sp>
    </p:spTree>
    <p:extLst>
      <p:ext uri="{BB962C8B-B14F-4D97-AF65-F5344CB8AC3E}">
        <p14:creationId xmlns:p14="http://schemas.microsoft.com/office/powerpoint/2010/main" val="213648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54" name="Group 90"/>
          <p:cNvGrpSpPr>
            <a:grpSpLocks/>
          </p:cNvGrpSpPr>
          <p:nvPr/>
        </p:nvGrpSpPr>
        <p:grpSpPr bwMode="auto">
          <a:xfrm>
            <a:off x="1847850" y="476251"/>
            <a:ext cx="8712200" cy="6183313"/>
            <a:chOff x="105948150" y="107015775"/>
            <a:chExt cx="9648000" cy="6804000"/>
          </a:xfrm>
        </p:grpSpPr>
        <p:pic>
          <p:nvPicPr>
            <p:cNvPr id="11355" name="Picture 91" descr="3FC4BABB"/>
            <p:cNvPicPr>
              <a:picLocks noChangeAspect="1" noChangeArrowheads="1"/>
            </p:cNvPicPr>
            <p:nvPr/>
          </p:nvPicPr>
          <p:blipFill>
            <a:blip r:embed="rId2" cstate="print">
              <a:lum bright="-50000" contrast="100000"/>
              <a:grayscl/>
              <a:biLevel thresh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24" t="37660" r="5721" b="6218"/>
            <a:stretch>
              <a:fillRect/>
            </a:stretch>
          </p:blipFill>
          <p:spPr bwMode="auto">
            <a:xfrm rot="10800000">
              <a:off x="108576150" y="110399775"/>
              <a:ext cx="3310933" cy="342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11356" name="Picture 9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630" t="48447"/>
            <a:stretch>
              <a:fillRect/>
            </a:stretch>
          </p:blipFill>
          <p:spPr bwMode="auto">
            <a:xfrm>
              <a:off x="106848150" y="110183775"/>
              <a:ext cx="2340000" cy="241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357" name="Picture 9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710" t="49286"/>
            <a:stretch>
              <a:fillRect/>
            </a:stretch>
          </p:blipFill>
          <p:spPr bwMode="auto">
            <a:xfrm>
              <a:off x="105948150" y="108059775"/>
              <a:ext cx="2304000" cy="23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358" name="Picture 9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7937" b="50941"/>
            <a:stretch>
              <a:fillRect/>
            </a:stretch>
          </p:blipFill>
          <p:spPr bwMode="auto">
            <a:xfrm>
              <a:off x="108180150" y="107195775"/>
              <a:ext cx="2250792" cy="23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359" name="Picture 9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7532" b="50407"/>
            <a:stretch>
              <a:fillRect/>
            </a:stretch>
          </p:blipFill>
          <p:spPr bwMode="auto">
            <a:xfrm>
              <a:off x="110556150" y="107267775"/>
              <a:ext cx="2250792" cy="2340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360" name="Picture 9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986" b="45407"/>
            <a:stretch>
              <a:fillRect/>
            </a:stretch>
          </p:blipFill>
          <p:spPr bwMode="auto">
            <a:xfrm>
              <a:off x="113364150" y="107015775"/>
              <a:ext cx="1764000" cy="634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361" name="Text Box 97"/>
            <p:cNvSpPr txBox="1">
              <a:spLocks noChangeArrowheads="1"/>
            </p:cNvSpPr>
            <p:nvPr/>
          </p:nvSpPr>
          <p:spPr bwMode="auto">
            <a:xfrm>
              <a:off x="113364150" y="113279775"/>
              <a:ext cx="2232000" cy="39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  <p:txBody>
            <a:bodyPr lIns="36576" tIns="36576" rIns="36576" bIns="36576"/>
            <a:lstStyle/>
            <a:p>
              <a:r>
                <a:rPr lang="en-GB" altLang="en-US" sz="1200">
                  <a:latin typeface="SassoonPrimaryInfant" pitchFamily="2" charset="0"/>
                </a:rPr>
                <a:t>©Impact in Learning 2006</a:t>
              </a:r>
              <a:endParaRPr lang="en-GB" altLang="en-US"/>
            </a:p>
          </p:txBody>
        </p:sp>
        <p:pic>
          <p:nvPicPr>
            <p:cNvPr id="11362" name="Picture 9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52150" y="108275775"/>
              <a:ext cx="2160000" cy="2150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  <p:pic>
          <p:nvPicPr>
            <p:cNvPr id="11363" name="Picture 9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816150" y="110435775"/>
              <a:ext cx="2124000" cy="21145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CCCCCC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2686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Handwriting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00409"/>
            <a:ext cx="10515600" cy="4351338"/>
          </a:xfrm>
        </p:spPr>
        <p:txBody>
          <a:bodyPr/>
          <a:lstStyle/>
          <a:p>
            <a:r>
              <a:rPr lang="en-GB" dirty="0" smtClean="0"/>
              <a:t>Last year we introduced cursive handwriting throughout the school</a:t>
            </a:r>
          </a:p>
          <a:p>
            <a:r>
              <a:rPr lang="en-GB" dirty="0" smtClean="0"/>
              <a:t>Although it may seem awkward at this stage, it has been proven to help spelling and enables the quicker formation of a neat script </a:t>
            </a:r>
          </a:p>
          <a:p>
            <a:r>
              <a:rPr lang="en-GB" dirty="0" smtClean="0"/>
              <a:t>Please encourage accurate handwriting; it is really key to spend time ensuring each letter is correctly formed as poor formation can become a habit which is very hard to correct further up the school</a:t>
            </a:r>
          </a:p>
          <a:p>
            <a:r>
              <a:rPr lang="en-GB" dirty="0" smtClean="0"/>
              <a:t>Check your child’s pencil grip is correct</a:t>
            </a:r>
          </a:p>
          <a:p>
            <a:r>
              <a:rPr lang="en-GB" dirty="0"/>
              <a:t>T</a:t>
            </a:r>
            <a:r>
              <a:rPr lang="en-GB" dirty="0" smtClean="0"/>
              <a:t>here are a number of worksheets in your pack to guide you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441" y="365125"/>
            <a:ext cx="3327812" cy="193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43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7851" y="382588"/>
            <a:ext cx="8569325" cy="6102350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317839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7155633"/>
              </p:ext>
            </p:extLst>
          </p:nvPr>
        </p:nvGraphicFramePr>
        <p:xfrm>
          <a:off x="92075" y="92075"/>
          <a:ext cx="9894888" cy="661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Document" r:id="rId3" imgW="9894216" imgH="6616513" progId="Word.Document.8">
                  <p:embed/>
                </p:oleObj>
              </mc:Choice>
              <mc:Fallback>
                <p:oleObj name="Document" r:id="rId3" imgW="9894216" imgH="6616513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9894888" cy="661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91524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3610044"/>
              </p:ext>
            </p:extLst>
          </p:nvPr>
        </p:nvGraphicFramePr>
        <p:xfrm>
          <a:off x="1525090" y="133018"/>
          <a:ext cx="9548813" cy="6491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cument" r:id="rId3" imgW="9548567" imgH="6491925" progId="Word.Document.8">
                  <p:embed/>
                </p:oleObj>
              </mc:Choice>
              <mc:Fallback>
                <p:oleObj name="Document" r:id="rId3" imgW="9548567" imgH="6491925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25090" y="133018"/>
                        <a:ext cx="9548813" cy="6491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31242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2" t="18384" r="15335" b="19502"/>
          <a:stretch>
            <a:fillRect/>
          </a:stretch>
        </p:blipFill>
        <p:spPr bwMode="auto">
          <a:xfrm>
            <a:off x="1524000" y="188914"/>
            <a:ext cx="9144000" cy="649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090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5E13D6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7" t="36531" r="38794" b="20065"/>
          <a:stretch>
            <a:fillRect/>
          </a:stretch>
        </p:blipFill>
        <p:spPr bwMode="auto">
          <a:xfrm>
            <a:off x="1288292" y="627064"/>
            <a:ext cx="8570913" cy="619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6816726" y="260351"/>
            <a:ext cx="3382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Child one week one</a:t>
            </a:r>
          </a:p>
        </p:txBody>
      </p:sp>
    </p:spTree>
    <p:extLst>
      <p:ext uri="{BB962C8B-B14F-4D97-AF65-F5344CB8AC3E}">
        <p14:creationId xmlns:p14="http://schemas.microsoft.com/office/powerpoint/2010/main" val="91265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52973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" t="11746" r="20380" b="40407"/>
          <a:stretch>
            <a:fillRect/>
          </a:stretch>
        </p:blipFill>
        <p:spPr bwMode="auto">
          <a:xfrm>
            <a:off x="2842266" y="612683"/>
            <a:ext cx="6696075" cy="602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816726" y="260351"/>
            <a:ext cx="3382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Child one week six</a:t>
            </a:r>
          </a:p>
        </p:txBody>
      </p:sp>
    </p:spTree>
    <p:extLst>
      <p:ext uri="{BB962C8B-B14F-4D97-AF65-F5344CB8AC3E}">
        <p14:creationId xmlns:p14="http://schemas.microsoft.com/office/powerpoint/2010/main" val="59371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6E2C58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" t="11760" r="6473" b="30977"/>
          <a:stretch>
            <a:fillRect/>
          </a:stretch>
        </p:blipFill>
        <p:spPr bwMode="auto">
          <a:xfrm>
            <a:off x="2537229" y="627064"/>
            <a:ext cx="6769100" cy="612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8543926" y="260351"/>
            <a:ext cx="3382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Child two week one</a:t>
            </a:r>
          </a:p>
        </p:txBody>
      </p:sp>
    </p:spTree>
    <p:extLst>
      <p:ext uri="{BB962C8B-B14F-4D97-AF65-F5344CB8AC3E}">
        <p14:creationId xmlns:p14="http://schemas.microsoft.com/office/powerpoint/2010/main" val="373560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ECC6A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" r="1859" b="21132"/>
          <a:stretch>
            <a:fillRect/>
          </a:stretch>
        </p:blipFill>
        <p:spPr bwMode="auto">
          <a:xfrm>
            <a:off x="2779713" y="260351"/>
            <a:ext cx="5764213" cy="648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8543926" y="260351"/>
            <a:ext cx="3382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Child two week six</a:t>
            </a:r>
          </a:p>
        </p:txBody>
      </p:sp>
    </p:spTree>
    <p:extLst>
      <p:ext uri="{BB962C8B-B14F-4D97-AF65-F5344CB8AC3E}">
        <p14:creationId xmlns:p14="http://schemas.microsoft.com/office/powerpoint/2010/main" val="293036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DFCA9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" t="35187" b="35274"/>
          <a:stretch>
            <a:fillRect/>
          </a:stretch>
        </p:blipFill>
        <p:spPr bwMode="auto">
          <a:xfrm>
            <a:off x="2063750" y="981076"/>
            <a:ext cx="7416800" cy="521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967663" y="260351"/>
            <a:ext cx="33829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Child three week one</a:t>
            </a:r>
          </a:p>
        </p:txBody>
      </p:sp>
    </p:spTree>
    <p:extLst>
      <p:ext uri="{BB962C8B-B14F-4D97-AF65-F5344CB8AC3E}">
        <p14:creationId xmlns:p14="http://schemas.microsoft.com/office/powerpoint/2010/main" val="216652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D9017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5" b="17313"/>
          <a:stretch>
            <a:fillRect/>
          </a:stretch>
        </p:blipFill>
        <p:spPr bwMode="auto">
          <a:xfrm>
            <a:off x="1383324" y="627064"/>
            <a:ext cx="9072563" cy="615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7967663" y="260351"/>
            <a:ext cx="33829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Child three week six</a:t>
            </a:r>
          </a:p>
        </p:txBody>
      </p:sp>
    </p:spTree>
    <p:extLst>
      <p:ext uri="{BB962C8B-B14F-4D97-AF65-F5344CB8AC3E}">
        <p14:creationId xmlns:p14="http://schemas.microsoft.com/office/powerpoint/2010/main" val="25514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Evaluation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7167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This first piece of work needs to be completed at home at handed in to Mrs Mac on Friday</a:t>
            </a:r>
          </a:p>
          <a:p>
            <a:r>
              <a:rPr lang="en-GB" dirty="0"/>
              <a:t>Homework tasks: one per week with the last one to be done over </a:t>
            </a:r>
            <a:r>
              <a:rPr lang="en-GB" dirty="0" smtClean="0"/>
              <a:t>Easter</a:t>
            </a:r>
          </a:p>
          <a:p>
            <a:r>
              <a:rPr lang="en-GB" dirty="0"/>
              <a:t>Please fill in the evaluation form before you leave- we need to know if you are inspired! If you are, then please complete the Parent View Page on the </a:t>
            </a:r>
            <a:r>
              <a:rPr lang="en-GB" dirty="0" smtClean="0"/>
              <a:t>website</a:t>
            </a:r>
          </a:p>
          <a:p>
            <a:r>
              <a:rPr lang="en-GB" dirty="0"/>
              <a:t>Let us know if we can offer any other </a:t>
            </a:r>
            <a:r>
              <a:rPr lang="en-GB" dirty="0" smtClean="0"/>
              <a:t>workshops</a:t>
            </a:r>
            <a:endParaRPr lang="en-GB" dirty="0"/>
          </a:p>
          <a:p>
            <a:r>
              <a:rPr lang="en-GB" dirty="0" smtClean="0"/>
              <a:t>Could you encourage your child to write a diary over the Easter holidays?</a:t>
            </a:r>
          </a:p>
          <a:p>
            <a:r>
              <a:rPr lang="en-GB" dirty="0" smtClean="0"/>
              <a:t>Perhaps you could show your engagement by being involved more in school events- PTA ? </a:t>
            </a:r>
            <a:r>
              <a:rPr lang="en-GB" dirty="0" err="1" smtClean="0"/>
              <a:t>Figsbury</a:t>
            </a:r>
            <a:r>
              <a:rPr lang="en-GB" dirty="0" smtClean="0"/>
              <a:t> Challenge? Cake sales? Reading buddy? </a:t>
            </a:r>
          </a:p>
          <a:p>
            <a:r>
              <a:rPr lang="en-GB" dirty="0" smtClean="0"/>
              <a:t>Will you become a Family </a:t>
            </a:r>
            <a:r>
              <a:rPr lang="en-GB" dirty="0"/>
              <a:t>L</a:t>
            </a:r>
            <a:r>
              <a:rPr lang="en-GB" dirty="0" smtClean="0"/>
              <a:t>earner and encourage your child to become one too?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066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1570</Words>
  <Application>Microsoft Office PowerPoint</Application>
  <PresentationFormat>Widescreen</PresentationFormat>
  <Paragraphs>129</Paragraphs>
  <Slides>29</Slides>
  <Notes>8</Notes>
  <HiddenSlides>0</HiddenSlides>
  <MMClips>1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SassoonPrimaryInfant</vt:lpstr>
      <vt:lpstr>Office Theme</vt:lpstr>
      <vt:lpstr>Document</vt:lpstr>
      <vt:lpstr>The Impact of Parental Involvement on Pupil Achievement</vt:lpstr>
      <vt:lpstr>Aims of these sessions</vt:lpstr>
      <vt:lpstr>Recent thoughts on parenting</vt:lpstr>
      <vt:lpstr>What are the factors affecting educational outcomes?</vt:lpstr>
      <vt:lpstr>Major factors influencing pupil achievement</vt:lpstr>
      <vt:lpstr>Professor Charles Desforges</vt:lpstr>
      <vt:lpstr>PowerPoint Presentation</vt:lpstr>
      <vt:lpstr>PowerPoint Presentation</vt:lpstr>
      <vt:lpstr>Effects of parents v effect of schools  (2002 Sacker et al)</vt:lpstr>
      <vt:lpstr>The Impact of Parents’ Involvement on Children’s Education (DSCF 2008 research findings):</vt:lpstr>
      <vt:lpstr>       How to be a Modern Father (The Times -February 6 2016) </vt:lpstr>
      <vt:lpstr>Childrens’ Plan (DCSF 2007 research findings):</vt:lpstr>
      <vt:lpstr>How can parents get more engaged?</vt:lpstr>
      <vt:lpstr>The Impact programme: The background</vt:lpstr>
      <vt:lpstr>PowerPoint Presentation</vt:lpstr>
      <vt:lpstr>PowerPoint Presentation</vt:lpstr>
      <vt:lpstr>PowerPoint Presentation</vt:lpstr>
      <vt:lpstr>Handwriting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Evaluation</vt:lpstr>
    </vt:vector>
  </TitlesOfParts>
  <Company>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impact of Parental Involvement on Pupil Achievement</dc:title>
  <dc:creator>Philippa Carter</dc:creator>
  <cp:lastModifiedBy>Philippa Carter</cp:lastModifiedBy>
  <cp:revision>54</cp:revision>
  <dcterms:created xsi:type="dcterms:W3CDTF">2016-02-03T15:04:36Z</dcterms:created>
  <dcterms:modified xsi:type="dcterms:W3CDTF">2016-02-07T23:05:39Z</dcterms:modified>
</cp:coreProperties>
</file>