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7"/>
  </p:notesMasterIdLst>
  <p:handoutMasterIdLst>
    <p:handoutMasterId r:id="rId28"/>
  </p:handoutMasterIdLst>
  <p:sldIdLst>
    <p:sldId id="274" r:id="rId2"/>
    <p:sldId id="275" r:id="rId3"/>
    <p:sldId id="297" r:id="rId4"/>
    <p:sldId id="277" r:id="rId5"/>
    <p:sldId id="276" r:id="rId6"/>
    <p:sldId id="290" r:id="rId7"/>
    <p:sldId id="278" r:id="rId8"/>
    <p:sldId id="279" r:id="rId9"/>
    <p:sldId id="291" r:id="rId10"/>
    <p:sldId id="280" r:id="rId11"/>
    <p:sldId id="281" r:id="rId12"/>
    <p:sldId id="292" r:id="rId13"/>
    <p:sldId id="282" r:id="rId14"/>
    <p:sldId id="283" r:id="rId15"/>
    <p:sldId id="293" r:id="rId16"/>
    <p:sldId id="284" r:id="rId17"/>
    <p:sldId id="285" r:id="rId18"/>
    <p:sldId id="294" r:id="rId19"/>
    <p:sldId id="286" r:id="rId20"/>
    <p:sldId id="287" r:id="rId21"/>
    <p:sldId id="295" r:id="rId22"/>
    <p:sldId id="288" r:id="rId23"/>
    <p:sldId id="289" r:id="rId24"/>
    <p:sldId id="296" r:id="rId25"/>
    <p:sldId id="267" r:id="rId26"/>
  </p:sldIdLst>
  <p:sldSz cx="9144000" cy="6858000" type="screen4x3"/>
  <p:notesSz cx="6858000" cy="9144000"/>
  <p:embeddedFontLst>
    <p:embeddedFont>
      <p:font typeface="Calibri" panose="020F0502020204030204" pitchFamily="34" charset="0"/>
      <p:regular r:id="rId29"/>
      <p:bold r:id="rId30"/>
      <p:italic r:id="rId31"/>
      <p:boldItalic r:id="rId32"/>
    </p:embeddedFont>
    <p:embeddedFont>
      <p:font typeface="Twinkl" panose="02000000000000000000" pitchFamily="2" charset="0"/>
      <p:regular r:id="rId33"/>
      <p:bold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uby Cunningham" initials="RC" lastIdx="2" clrIdx="0">
    <p:extLst>
      <p:ext uri="{19B8F6BF-5375-455C-9EA6-DF929625EA0E}">
        <p15:presenceInfo xmlns:p15="http://schemas.microsoft.com/office/powerpoint/2012/main" userId="Ruby Cunningham"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3F7C"/>
    <a:srgbClr val="0077B0"/>
    <a:srgbClr val="00B0F0"/>
    <a:srgbClr val="00A7E6"/>
    <a:srgbClr val="FAB001"/>
    <a:srgbClr val="FFE001"/>
    <a:srgbClr val="FFC000"/>
    <a:srgbClr val="BE0928"/>
    <a:srgbClr val="ED6C76"/>
    <a:srgbClr val="F39C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4" d="100"/>
          <a:sy n="114" d="100"/>
        </p:scale>
        <p:origin x="786" y="11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2.fntdata"/><Relationship Id="rId35"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03/02/2023</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03/02/2023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040751"/>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426531273"/>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973774"/>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72" r:id="rId3"/>
    <p:sldLayoutId id="2147483666" r:id="rId4"/>
  </p:sldLayoutIdLst>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9.xml"/><Relationship Id="rId13" Type="http://schemas.openxmlformats.org/officeDocument/2006/relationships/slide" Target="slide16.xml"/><Relationship Id="rId3" Type="http://schemas.openxmlformats.org/officeDocument/2006/relationships/slide" Target="slide10.xml"/><Relationship Id="rId7" Type="http://schemas.openxmlformats.org/officeDocument/2006/relationships/image" Target="../media/image7.png"/><Relationship Id="rId12" Type="http://schemas.openxmlformats.org/officeDocument/2006/relationships/image" Target="../media/image9.png"/><Relationship Id="rId2" Type="http://schemas.openxmlformats.org/officeDocument/2006/relationships/slide" Target="slide4.xml"/><Relationship Id="rId1" Type="http://schemas.openxmlformats.org/officeDocument/2006/relationships/slideLayout" Target="../slideLayouts/slideLayout3.xml"/><Relationship Id="rId6" Type="http://schemas.openxmlformats.org/officeDocument/2006/relationships/image" Target="../media/image6.png"/><Relationship Id="rId11" Type="http://schemas.openxmlformats.org/officeDocument/2006/relationships/slide" Target="slide22.xml"/><Relationship Id="rId5" Type="http://schemas.openxmlformats.org/officeDocument/2006/relationships/image" Target="../media/image5.png"/><Relationship Id="rId15" Type="http://schemas.openxmlformats.org/officeDocument/2006/relationships/image" Target="../media/image11.png"/><Relationship Id="rId10" Type="http://schemas.openxmlformats.org/officeDocument/2006/relationships/image" Target="../media/image8.png"/><Relationship Id="rId4" Type="http://schemas.openxmlformats.org/officeDocument/2006/relationships/slide" Target="slide13.xml"/><Relationship Id="rId9" Type="http://schemas.openxmlformats.org/officeDocument/2006/relationships/slide" Target="slide7.xml"/><Relationship Id="rId14"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openxmlformats.org/officeDocument/2006/relationships/slide" Target="slide19.xml"/><Relationship Id="rId13" Type="http://schemas.openxmlformats.org/officeDocument/2006/relationships/slide" Target="slide16.xml"/><Relationship Id="rId3" Type="http://schemas.openxmlformats.org/officeDocument/2006/relationships/slide" Target="slide10.xml"/><Relationship Id="rId7" Type="http://schemas.openxmlformats.org/officeDocument/2006/relationships/image" Target="../media/image7.png"/><Relationship Id="rId12" Type="http://schemas.openxmlformats.org/officeDocument/2006/relationships/image" Target="../media/image9.png"/><Relationship Id="rId2" Type="http://schemas.openxmlformats.org/officeDocument/2006/relationships/slide" Target="slide4.xml"/><Relationship Id="rId1" Type="http://schemas.openxmlformats.org/officeDocument/2006/relationships/slideLayout" Target="../slideLayouts/slideLayout3.xml"/><Relationship Id="rId6" Type="http://schemas.openxmlformats.org/officeDocument/2006/relationships/image" Target="../media/image6.png"/><Relationship Id="rId11" Type="http://schemas.openxmlformats.org/officeDocument/2006/relationships/slide" Target="slide22.xml"/><Relationship Id="rId5" Type="http://schemas.openxmlformats.org/officeDocument/2006/relationships/image" Target="../media/image5.png"/><Relationship Id="rId15" Type="http://schemas.openxmlformats.org/officeDocument/2006/relationships/image" Target="../media/image11.png"/><Relationship Id="rId10" Type="http://schemas.openxmlformats.org/officeDocument/2006/relationships/image" Target="../media/image8.png"/><Relationship Id="rId4" Type="http://schemas.openxmlformats.org/officeDocument/2006/relationships/slide" Target="slide13.xml"/><Relationship Id="rId9" Type="http://schemas.openxmlformats.org/officeDocument/2006/relationships/slide" Target="slide7.xml"/><Relationship Id="rId1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 Target="slide2.xml"/><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slide" Target="slide19.xml"/><Relationship Id="rId13" Type="http://schemas.openxmlformats.org/officeDocument/2006/relationships/slide" Target="slide16.xml"/><Relationship Id="rId3" Type="http://schemas.openxmlformats.org/officeDocument/2006/relationships/slide" Target="slide10.xml"/><Relationship Id="rId7" Type="http://schemas.openxmlformats.org/officeDocument/2006/relationships/image" Target="../media/image7.png"/><Relationship Id="rId12" Type="http://schemas.openxmlformats.org/officeDocument/2006/relationships/image" Target="../media/image9.png"/><Relationship Id="rId2" Type="http://schemas.openxmlformats.org/officeDocument/2006/relationships/slide" Target="slide4.xml"/><Relationship Id="rId1" Type="http://schemas.openxmlformats.org/officeDocument/2006/relationships/slideLayout" Target="../slideLayouts/slideLayout3.xml"/><Relationship Id="rId6" Type="http://schemas.openxmlformats.org/officeDocument/2006/relationships/image" Target="../media/image6.png"/><Relationship Id="rId11" Type="http://schemas.openxmlformats.org/officeDocument/2006/relationships/slide" Target="slide22.xml"/><Relationship Id="rId5" Type="http://schemas.openxmlformats.org/officeDocument/2006/relationships/image" Target="../media/image5.png"/><Relationship Id="rId15" Type="http://schemas.openxmlformats.org/officeDocument/2006/relationships/image" Target="../media/image11.png"/><Relationship Id="rId10" Type="http://schemas.openxmlformats.org/officeDocument/2006/relationships/image" Target="../media/image8.png"/><Relationship Id="rId4" Type="http://schemas.openxmlformats.org/officeDocument/2006/relationships/slide" Target="slide13.xml"/><Relationship Id="rId9" Type="http://schemas.openxmlformats.org/officeDocument/2006/relationships/slide" Target="slide7.xml"/><Relationship Id="rId1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6.png"/><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8.png"/><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8" Type="http://schemas.openxmlformats.org/officeDocument/2006/relationships/slide" Target="slide19.xml"/><Relationship Id="rId13" Type="http://schemas.openxmlformats.org/officeDocument/2006/relationships/slide" Target="slide16.xml"/><Relationship Id="rId3" Type="http://schemas.openxmlformats.org/officeDocument/2006/relationships/slide" Target="slide10.xml"/><Relationship Id="rId7" Type="http://schemas.openxmlformats.org/officeDocument/2006/relationships/image" Target="../media/image7.png"/><Relationship Id="rId12" Type="http://schemas.openxmlformats.org/officeDocument/2006/relationships/image" Target="../media/image9.png"/><Relationship Id="rId2" Type="http://schemas.openxmlformats.org/officeDocument/2006/relationships/slide" Target="slide4.xml"/><Relationship Id="rId1" Type="http://schemas.openxmlformats.org/officeDocument/2006/relationships/slideLayout" Target="../slideLayouts/slideLayout3.xml"/><Relationship Id="rId6" Type="http://schemas.openxmlformats.org/officeDocument/2006/relationships/image" Target="../media/image6.png"/><Relationship Id="rId11" Type="http://schemas.openxmlformats.org/officeDocument/2006/relationships/slide" Target="slide22.xml"/><Relationship Id="rId5" Type="http://schemas.openxmlformats.org/officeDocument/2006/relationships/image" Target="../media/image5.png"/><Relationship Id="rId15" Type="http://schemas.openxmlformats.org/officeDocument/2006/relationships/image" Target="../media/image11.png"/><Relationship Id="rId10" Type="http://schemas.openxmlformats.org/officeDocument/2006/relationships/image" Target="../media/image8.png"/><Relationship Id="rId4" Type="http://schemas.openxmlformats.org/officeDocument/2006/relationships/slide" Target="slide13.xml"/><Relationship Id="rId9" Type="http://schemas.openxmlformats.org/officeDocument/2006/relationships/slide" Target="slide7.xml"/><Relationship Id="rId1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 Target="slide2.xml"/><Relationship Id="rId1" Type="http://schemas.openxmlformats.org/officeDocument/2006/relationships/slideLayout" Target="../slideLayouts/slideLayout3.xml"/><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1.png"/><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8" Type="http://schemas.openxmlformats.org/officeDocument/2006/relationships/slide" Target="slide19.xml"/><Relationship Id="rId13" Type="http://schemas.openxmlformats.org/officeDocument/2006/relationships/slide" Target="slide16.xml"/><Relationship Id="rId3" Type="http://schemas.openxmlformats.org/officeDocument/2006/relationships/slide" Target="slide10.xml"/><Relationship Id="rId7" Type="http://schemas.openxmlformats.org/officeDocument/2006/relationships/image" Target="../media/image7.png"/><Relationship Id="rId12" Type="http://schemas.openxmlformats.org/officeDocument/2006/relationships/image" Target="../media/image9.png"/><Relationship Id="rId2" Type="http://schemas.openxmlformats.org/officeDocument/2006/relationships/slide" Target="slide4.xml"/><Relationship Id="rId1" Type="http://schemas.openxmlformats.org/officeDocument/2006/relationships/slideLayout" Target="../slideLayouts/slideLayout3.xml"/><Relationship Id="rId6" Type="http://schemas.openxmlformats.org/officeDocument/2006/relationships/image" Target="../media/image6.png"/><Relationship Id="rId11" Type="http://schemas.openxmlformats.org/officeDocument/2006/relationships/slide" Target="slide22.xml"/><Relationship Id="rId5" Type="http://schemas.openxmlformats.org/officeDocument/2006/relationships/image" Target="../media/image5.png"/><Relationship Id="rId15" Type="http://schemas.openxmlformats.org/officeDocument/2006/relationships/image" Target="../media/image11.png"/><Relationship Id="rId10" Type="http://schemas.openxmlformats.org/officeDocument/2006/relationships/image" Target="../media/image8.png"/><Relationship Id="rId4" Type="http://schemas.openxmlformats.org/officeDocument/2006/relationships/slide" Target="slide13.xml"/><Relationship Id="rId9" Type="http://schemas.openxmlformats.org/officeDocument/2006/relationships/slide" Target="slide7.xml"/><Relationship Id="rId1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 Target="slide2.xml"/><Relationship Id="rId1" Type="http://schemas.openxmlformats.org/officeDocument/2006/relationships/slideLayout" Target="../slideLayouts/slideLayout3.xml"/><Relationship Id="rId5" Type="http://schemas.openxmlformats.org/officeDocument/2006/relationships/image" Target="../media/image23.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4.png"/><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8" Type="http://schemas.openxmlformats.org/officeDocument/2006/relationships/slide" Target="slide19.xml"/><Relationship Id="rId13" Type="http://schemas.openxmlformats.org/officeDocument/2006/relationships/slide" Target="slide16.xml"/><Relationship Id="rId3" Type="http://schemas.openxmlformats.org/officeDocument/2006/relationships/slide" Target="slide10.xml"/><Relationship Id="rId7" Type="http://schemas.openxmlformats.org/officeDocument/2006/relationships/image" Target="../media/image7.png"/><Relationship Id="rId12" Type="http://schemas.openxmlformats.org/officeDocument/2006/relationships/image" Target="../media/image9.png"/><Relationship Id="rId2" Type="http://schemas.openxmlformats.org/officeDocument/2006/relationships/slide" Target="slide4.xml"/><Relationship Id="rId1" Type="http://schemas.openxmlformats.org/officeDocument/2006/relationships/slideLayout" Target="../slideLayouts/slideLayout3.xml"/><Relationship Id="rId6" Type="http://schemas.openxmlformats.org/officeDocument/2006/relationships/image" Target="../media/image6.png"/><Relationship Id="rId11" Type="http://schemas.openxmlformats.org/officeDocument/2006/relationships/slide" Target="slide22.xml"/><Relationship Id="rId5" Type="http://schemas.openxmlformats.org/officeDocument/2006/relationships/image" Target="../media/image5.png"/><Relationship Id="rId15" Type="http://schemas.openxmlformats.org/officeDocument/2006/relationships/image" Target="../media/image11.png"/><Relationship Id="rId10" Type="http://schemas.openxmlformats.org/officeDocument/2006/relationships/image" Target="../media/image8.png"/><Relationship Id="rId4" Type="http://schemas.openxmlformats.org/officeDocument/2006/relationships/slide" Target="slide13.xml"/><Relationship Id="rId9" Type="http://schemas.openxmlformats.org/officeDocument/2006/relationships/slide" Target="slide7.xml"/><Relationship Id="rId1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 Target="slide2.xml"/><Relationship Id="rId1" Type="http://schemas.openxmlformats.org/officeDocument/2006/relationships/slideLayout" Target="../slideLayouts/slideLayout3.xml"/><Relationship Id="rId5" Type="http://schemas.openxmlformats.org/officeDocument/2006/relationships/image" Target="../media/image26.png"/><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7.png"/><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8" Type="http://schemas.openxmlformats.org/officeDocument/2006/relationships/slide" Target="slide19.xml"/><Relationship Id="rId13" Type="http://schemas.openxmlformats.org/officeDocument/2006/relationships/slide" Target="slide16.xml"/><Relationship Id="rId3" Type="http://schemas.openxmlformats.org/officeDocument/2006/relationships/slide" Target="slide10.xml"/><Relationship Id="rId7" Type="http://schemas.openxmlformats.org/officeDocument/2006/relationships/image" Target="../media/image7.png"/><Relationship Id="rId12" Type="http://schemas.openxmlformats.org/officeDocument/2006/relationships/image" Target="../media/image9.png"/><Relationship Id="rId2" Type="http://schemas.openxmlformats.org/officeDocument/2006/relationships/slide" Target="slide4.xml"/><Relationship Id="rId1" Type="http://schemas.openxmlformats.org/officeDocument/2006/relationships/slideLayout" Target="../slideLayouts/slideLayout3.xml"/><Relationship Id="rId6" Type="http://schemas.openxmlformats.org/officeDocument/2006/relationships/image" Target="../media/image6.png"/><Relationship Id="rId11" Type="http://schemas.openxmlformats.org/officeDocument/2006/relationships/slide" Target="slide22.xml"/><Relationship Id="rId5" Type="http://schemas.openxmlformats.org/officeDocument/2006/relationships/image" Target="../media/image5.png"/><Relationship Id="rId15" Type="http://schemas.openxmlformats.org/officeDocument/2006/relationships/image" Target="../media/image11.png"/><Relationship Id="rId10" Type="http://schemas.openxmlformats.org/officeDocument/2006/relationships/image" Target="../media/image8.png"/><Relationship Id="rId4" Type="http://schemas.openxmlformats.org/officeDocument/2006/relationships/slide" Target="slide13.xml"/><Relationship Id="rId9" Type="http://schemas.openxmlformats.org/officeDocument/2006/relationships/slide" Target="slide7.xml"/><Relationship Id="rId1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 Target="slide2.xml"/><Relationship Id="rId1" Type="http://schemas.openxmlformats.org/officeDocument/2006/relationships/slideLayout" Target="../slideLayouts/slideLayout3.xml"/><Relationship Id="rId5" Type="http://schemas.openxmlformats.org/officeDocument/2006/relationships/image" Target="../media/image29.png"/><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0.png"/><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8" Type="http://schemas.openxmlformats.org/officeDocument/2006/relationships/slide" Target="slide19.xml"/><Relationship Id="rId13" Type="http://schemas.openxmlformats.org/officeDocument/2006/relationships/slide" Target="slide16.xml"/><Relationship Id="rId3" Type="http://schemas.openxmlformats.org/officeDocument/2006/relationships/slide" Target="slide10.xml"/><Relationship Id="rId7" Type="http://schemas.openxmlformats.org/officeDocument/2006/relationships/image" Target="../media/image7.png"/><Relationship Id="rId12" Type="http://schemas.openxmlformats.org/officeDocument/2006/relationships/image" Target="../media/image9.png"/><Relationship Id="rId2" Type="http://schemas.openxmlformats.org/officeDocument/2006/relationships/slide" Target="slide4.xml"/><Relationship Id="rId1" Type="http://schemas.openxmlformats.org/officeDocument/2006/relationships/slideLayout" Target="../slideLayouts/slideLayout3.xml"/><Relationship Id="rId6" Type="http://schemas.openxmlformats.org/officeDocument/2006/relationships/image" Target="../media/image6.png"/><Relationship Id="rId11" Type="http://schemas.openxmlformats.org/officeDocument/2006/relationships/slide" Target="slide22.xml"/><Relationship Id="rId5" Type="http://schemas.openxmlformats.org/officeDocument/2006/relationships/image" Target="../media/image5.png"/><Relationship Id="rId15" Type="http://schemas.openxmlformats.org/officeDocument/2006/relationships/image" Target="../media/image11.png"/><Relationship Id="rId10" Type="http://schemas.openxmlformats.org/officeDocument/2006/relationships/image" Target="../media/image8.png"/><Relationship Id="rId4" Type="http://schemas.openxmlformats.org/officeDocument/2006/relationships/slide" Target="slide13.xml"/><Relationship Id="rId9" Type="http://schemas.openxmlformats.org/officeDocument/2006/relationships/slide" Target="slide7.xml"/><Relationship Id="rId1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 Target="slide2.xml"/><Relationship Id="rId1" Type="http://schemas.openxmlformats.org/officeDocument/2006/relationships/slideLayout" Target="../slideLayouts/slideLayout3.xml"/><Relationship Id="rId5" Type="http://schemas.openxmlformats.org/officeDocument/2006/relationships/image" Target="../media/image32.png"/><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3.png"/><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8" Type="http://schemas.openxmlformats.org/officeDocument/2006/relationships/slide" Target="slide19.xml"/><Relationship Id="rId13" Type="http://schemas.openxmlformats.org/officeDocument/2006/relationships/slide" Target="slide16.xml"/><Relationship Id="rId3" Type="http://schemas.openxmlformats.org/officeDocument/2006/relationships/slide" Target="slide10.xml"/><Relationship Id="rId7" Type="http://schemas.openxmlformats.org/officeDocument/2006/relationships/image" Target="../media/image7.png"/><Relationship Id="rId12" Type="http://schemas.openxmlformats.org/officeDocument/2006/relationships/image" Target="../media/image9.png"/><Relationship Id="rId2" Type="http://schemas.openxmlformats.org/officeDocument/2006/relationships/slide" Target="slide4.xml"/><Relationship Id="rId1" Type="http://schemas.openxmlformats.org/officeDocument/2006/relationships/slideLayout" Target="../slideLayouts/slideLayout3.xml"/><Relationship Id="rId6" Type="http://schemas.openxmlformats.org/officeDocument/2006/relationships/image" Target="../media/image6.png"/><Relationship Id="rId11" Type="http://schemas.openxmlformats.org/officeDocument/2006/relationships/slide" Target="slide22.xml"/><Relationship Id="rId5" Type="http://schemas.openxmlformats.org/officeDocument/2006/relationships/image" Target="../media/image5.png"/><Relationship Id="rId15" Type="http://schemas.openxmlformats.org/officeDocument/2006/relationships/image" Target="../media/image11.png"/><Relationship Id="rId10" Type="http://schemas.openxmlformats.org/officeDocument/2006/relationships/image" Target="../media/image8.png"/><Relationship Id="rId4" Type="http://schemas.openxmlformats.org/officeDocument/2006/relationships/slide" Target="slide13.xml"/><Relationship Id="rId9" Type="http://schemas.openxmlformats.org/officeDocument/2006/relationships/slide" Target="slide7.xml"/><Relationship Id="rId14" Type="http://schemas.openxmlformats.org/officeDocument/2006/relationships/image" Target="../media/image1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66711955"/>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800" dirty="0"/>
              <a:t>Who Are the Totally </a:t>
            </a:r>
            <a:r>
              <a:rPr lang="en-US" sz="2800" dirty="0" err="1"/>
              <a:t>Pawsome</a:t>
            </a:r>
            <a:r>
              <a:rPr lang="en-US" sz="2800" dirty="0"/>
              <a:t> Reading Gang?</a:t>
            </a:r>
            <a:endParaRPr lang="en-GB" sz="2800" dirty="0"/>
          </a:p>
        </p:txBody>
      </p:sp>
      <p:sp>
        <p:nvSpPr>
          <p:cNvPr id="4" name="Content Placeholder 6"/>
          <p:cNvSpPr txBox="1">
            <a:spLocks/>
          </p:cNvSpPr>
          <p:nvPr/>
        </p:nvSpPr>
        <p:spPr>
          <a:xfrm>
            <a:off x="755651" y="1294053"/>
            <a:ext cx="7632700" cy="749975"/>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latin typeface="Twinkl" pitchFamily="2" charset="0"/>
              </a:rPr>
              <a:t>The Totally </a:t>
            </a:r>
            <a:r>
              <a:rPr lang="en-GB" dirty="0" err="1">
                <a:latin typeface="Twinkl" pitchFamily="2" charset="0"/>
              </a:rPr>
              <a:t>Pawsome</a:t>
            </a:r>
            <a:r>
              <a:rPr lang="en-GB" dirty="0">
                <a:latin typeface="Twinkl" pitchFamily="2" charset="0"/>
              </a:rPr>
              <a:t> Reading Gang is a group of clever canines who each help with one of the reading content domains.</a:t>
            </a:r>
          </a:p>
        </p:txBody>
      </p:sp>
      <p:sp>
        <p:nvSpPr>
          <p:cNvPr id="5" name="Rectangle 4"/>
          <p:cNvSpPr/>
          <p:nvPr/>
        </p:nvSpPr>
        <p:spPr>
          <a:xfrm>
            <a:off x="755651" y="2136307"/>
            <a:ext cx="7632700" cy="495108"/>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latin typeface="Twinkl" pitchFamily="2" charset="0"/>
              </a:rPr>
              <a:t>Click on each dog to find out who they are and what they do.</a:t>
            </a:r>
            <a:endParaRPr lang="en-GB" dirty="0"/>
          </a:p>
        </p:txBody>
      </p:sp>
      <p:sp>
        <p:nvSpPr>
          <p:cNvPr id="10" name="Rectangle 9">
            <a:hlinkClick r:id="rId2" action="ppaction://hlinksldjump"/>
          </p:cNvPr>
          <p:cNvSpPr/>
          <p:nvPr/>
        </p:nvSpPr>
        <p:spPr>
          <a:xfrm>
            <a:off x="755651" y="3877805"/>
            <a:ext cx="1843537" cy="464331"/>
          </a:xfrm>
          <a:prstGeom prst="rect">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Vocabulary Victor</a:t>
            </a:r>
            <a:endParaRPr lang="en-GB" sz="1600" dirty="0"/>
          </a:p>
        </p:txBody>
      </p:sp>
      <p:sp>
        <p:nvSpPr>
          <p:cNvPr id="12" name="Rectangle 11">
            <a:hlinkClick r:id="rId3" action="ppaction://hlinksldjump"/>
          </p:cNvPr>
          <p:cNvSpPr/>
          <p:nvPr/>
        </p:nvSpPr>
        <p:spPr>
          <a:xfrm>
            <a:off x="6856195" y="3885107"/>
            <a:ext cx="1489803" cy="464331"/>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Predicting Pip</a:t>
            </a:r>
            <a:endParaRPr lang="en-GB" sz="1600" dirty="0"/>
          </a:p>
        </p:txBody>
      </p:sp>
      <p:sp>
        <p:nvSpPr>
          <p:cNvPr id="13" name="Rectangle 12">
            <a:hlinkClick r:id="rId4" action="ppaction://hlinksldjump"/>
          </p:cNvPr>
          <p:cNvSpPr/>
          <p:nvPr/>
        </p:nvSpPr>
        <p:spPr>
          <a:xfrm>
            <a:off x="2961936" y="3882083"/>
            <a:ext cx="1514967" cy="464331"/>
          </a:xfrm>
          <a:prstGeom prst="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Inference Iggy</a:t>
            </a:r>
            <a:endParaRPr lang="en-GB" sz="1600" dirty="0"/>
          </a:p>
        </p:txBody>
      </p:sp>
      <p:grpSp>
        <p:nvGrpSpPr>
          <p:cNvPr id="34" name="Group 33"/>
          <p:cNvGrpSpPr/>
          <p:nvPr/>
        </p:nvGrpSpPr>
        <p:grpSpPr>
          <a:xfrm>
            <a:off x="3267175" y="2841307"/>
            <a:ext cx="914017" cy="1218555"/>
            <a:chOff x="5381005" y="3307982"/>
            <a:chExt cx="1399639" cy="1865980"/>
          </a:xfrm>
        </p:grpSpPr>
        <p:sp>
          <p:nvSpPr>
            <p:cNvPr id="29" name="Oval 28">
              <a:hlinkClick r:id="rId4" action="ppaction://hlinksldjump"/>
            </p:cNvPr>
            <p:cNvSpPr/>
            <p:nvPr/>
          </p:nvSpPr>
          <p:spPr>
            <a:xfrm>
              <a:off x="5381005" y="3522648"/>
              <a:ext cx="1385051" cy="1385051"/>
            </a:xfrm>
            <a:prstGeom prst="ellipse">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51369" y="3307982"/>
              <a:ext cx="1329275" cy="1865980"/>
            </a:xfrm>
            <a:prstGeom prst="rect">
              <a:avLst/>
            </a:prstGeom>
          </p:spPr>
        </p:pic>
      </p:grpSp>
      <p:grpSp>
        <p:nvGrpSpPr>
          <p:cNvPr id="33" name="Group 32"/>
          <p:cNvGrpSpPr/>
          <p:nvPr/>
        </p:nvGrpSpPr>
        <p:grpSpPr>
          <a:xfrm>
            <a:off x="7111456" y="2756804"/>
            <a:ext cx="1072627" cy="1200368"/>
            <a:chOff x="3812316" y="3003044"/>
            <a:chExt cx="1642518" cy="1838130"/>
          </a:xfrm>
        </p:grpSpPr>
        <p:sp>
          <p:nvSpPr>
            <p:cNvPr id="28" name="Oval 27"/>
            <p:cNvSpPr/>
            <p:nvPr/>
          </p:nvSpPr>
          <p:spPr>
            <a:xfrm>
              <a:off x="3869581" y="3456123"/>
              <a:ext cx="1385051" cy="1385051"/>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21">
              <a:hlinkClick r:id="rId3"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12316" y="3003044"/>
              <a:ext cx="1642518" cy="1793722"/>
            </a:xfrm>
            <a:prstGeom prst="rect">
              <a:avLst/>
            </a:prstGeom>
          </p:spPr>
        </p:pic>
      </p:grpSp>
      <p:grpSp>
        <p:nvGrpSpPr>
          <p:cNvPr id="31" name="Group 30"/>
          <p:cNvGrpSpPr/>
          <p:nvPr/>
        </p:nvGrpSpPr>
        <p:grpSpPr>
          <a:xfrm>
            <a:off x="1069399" y="2756803"/>
            <a:ext cx="1018333" cy="1155924"/>
            <a:chOff x="484817" y="3071570"/>
            <a:chExt cx="1559379" cy="1770073"/>
          </a:xfrm>
        </p:grpSpPr>
        <p:sp>
          <p:nvSpPr>
            <p:cNvPr id="26" name="Oval 25">
              <a:hlinkClick r:id="rId2" action="ppaction://hlinksldjump"/>
            </p:cNvPr>
            <p:cNvSpPr/>
            <p:nvPr/>
          </p:nvSpPr>
          <p:spPr>
            <a:xfrm>
              <a:off x="659145" y="3390545"/>
              <a:ext cx="1385051" cy="1385051"/>
            </a:xfrm>
            <a:prstGeom prst="ellipse">
              <a:avLst/>
            </a:prstGeom>
            <a:solidFill>
              <a:srgbClr val="BE0928"/>
            </a:solidFill>
            <a:ln>
              <a:solidFill>
                <a:srgbClr val="BE09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5" name="Picture 24">
              <a:hlinkClick r:id="rId2" action="ppaction://hlinksldjump"/>
            </p:cNvPr>
            <p:cNvPicPr>
              <a:picLocks noChangeAspect="1"/>
            </p:cNvPicPr>
            <p:nvPr/>
          </p:nvPicPr>
          <p:blipFill rotWithShape="1">
            <a:blip r:embed="rId7" cstate="print">
              <a:extLst>
                <a:ext uri="{28A0092B-C50C-407E-A947-70E740481C1C}">
                  <a14:useLocalDpi xmlns:a14="http://schemas.microsoft.com/office/drawing/2010/main" val="0"/>
                </a:ext>
              </a:extLst>
            </a:blip>
            <a:srcRect l="23024" r="25149" b="14378"/>
            <a:stretch/>
          </p:blipFill>
          <p:spPr>
            <a:xfrm>
              <a:off x="484817" y="3071570"/>
              <a:ext cx="1515218" cy="1770073"/>
            </a:xfrm>
            <a:prstGeom prst="rect">
              <a:avLst/>
            </a:prstGeom>
          </p:spPr>
        </p:pic>
      </p:grpSp>
      <p:sp>
        <p:nvSpPr>
          <p:cNvPr id="36" name="Rectangle 35">
            <a:hlinkClick r:id="rId8" action="ppaction://hlinksldjump"/>
          </p:cNvPr>
          <p:cNvSpPr/>
          <p:nvPr/>
        </p:nvSpPr>
        <p:spPr>
          <a:xfrm>
            <a:off x="3719419" y="5597081"/>
            <a:ext cx="1740993" cy="464331"/>
          </a:xfrm>
          <a:prstGeom prst="rect">
            <a:avLst/>
          </a:prstGeom>
          <a:solidFill>
            <a:srgbClr val="F0629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Arlo the Author</a:t>
            </a:r>
            <a:endParaRPr lang="en-GB" sz="1600" dirty="0"/>
          </a:p>
        </p:txBody>
      </p:sp>
      <p:grpSp>
        <p:nvGrpSpPr>
          <p:cNvPr id="37" name="Group 36"/>
          <p:cNvGrpSpPr/>
          <p:nvPr/>
        </p:nvGrpSpPr>
        <p:grpSpPr>
          <a:xfrm>
            <a:off x="3993249" y="4369710"/>
            <a:ext cx="1110276" cy="1503678"/>
            <a:chOff x="2128429" y="2946913"/>
            <a:chExt cx="1700173" cy="2302589"/>
          </a:xfrm>
        </p:grpSpPr>
        <p:sp>
          <p:nvSpPr>
            <p:cNvPr id="38" name="Oval 37">
              <a:hlinkClick r:id="rId9" action="ppaction://hlinksldjump"/>
            </p:cNvPr>
            <p:cNvSpPr/>
            <p:nvPr/>
          </p:nvSpPr>
          <p:spPr>
            <a:xfrm>
              <a:off x="2398512" y="3441342"/>
              <a:ext cx="1385051" cy="1385051"/>
            </a:xfrm>
            <a:prstGeom prst="ellipse">
              <a:avLst/>
            </a:prstGeom>
            <a:solidFill>
              <a:srgbClr val="F062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9" name="Picture 38">
              <a:hlinkClick r:id="rId8" action="ppaction://hlinksldjump"/>
            </p:cNvPr>
            <p:cNvPicPr>
              <a:picLocks noChangeAspect="1"/>
            </p:cNvPicPr>
            <p:nvPr/>
          </p:nvPicPr>
          <p:blipFill rotWithShape="1">
            <a:blip r:embed="rId10" cstate="print">
              <a:extLst>
                <a:ext uri="{28A0092B-C50C-407E-A947-70E740481C1C}">
                  <a14:useLocalDpi xmlns:a14="http://schemas.microsoft.com/office/drawing/2010/main" val="0"/>
                </a:ext>
              </a:extLst>
            </a:blip>
            <a:srcRect l="14430" r="33358"/>
            <a:stretch/>
          </p:blipFill>
          <p:spPr>
            <a:xfrm>
              <a:off x="2128429" y="2946913"/>
              <a:ext cx="1700173" cy="2302589"/>
            </a:xfrm>
            <a:prstGeom prst="rect">
              <a:avLst/>
            </a:prstGeom>
          </p:spPr>
        </p:pic>
      </p:grpSp>
      <p:sp>
        <p:nvSpPr>
          <p:cNvPr id="40" name="Rectangle 39">
            <a:hlinkClick r:id="rId11" action="ppaction://hlinksldjump"/>
          </p:cNvPr>
          <p:cNvSpPr/>
          <p:nvPr/>
        </p:nvSpPr>
        <p:spPr>
          <a:xfrm>
            <a:off x="5670392" y="5593214"/>
            <a:ext cx="1837597" cy="710552"/>
          </a:xfrm>
          <a:prstGeom prst="rect">
            <a:avLst/>
          </a:prstGeom>
          <a:solidFill>
            <a:srgbClr val="F78D2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Cassie the Commentator</a:t>
            </a:r>
            <a:endParaRPr lang="en-GB" sz="1600" dirty="0"/>
          </a:p>
        </p:txBody>
      </p:sp>
      <p:grpSp>
        <p:nvGrpSpPr>
          <p:cNvPr id="41" name="Group 40"/>
          <p:cNvGrpSpPr/>
          <p:nvPr/>
        </p:nvGrpSpPr>
        <p:grpSpPr>
          <a:xfrm>
            <a:off x="6040187" y="4490045"/>
            <a:ext cx="1011907" cy="1103171"/>
            <a:chOff x="2250347" y="3137103"/>
            <a:chExt cx="1549538" cy="1689290"/>
          </a:xfrm>
        </p:grpSpPr>
        <p:sp>
          <p:nvSpPr>
            <p:cNvPr id="42" name="Oval 41">
              <a:hlinkClick r:id="rId9" action="ppaction://hlinksldjump"/>
            </p:cNvPr>
            <p:cNvSpPr/>
            <p:nvPr/>
          </p:nvSpPr>
          <p:spPr>
            <a:xfrm>
              <a:off x="2398512" y="3441342"/>
              <a:ext cx="1385051" cy="1385051"/>
            </a:xfrm>
            <a:prstGeom prst="ellipse">
              <a:avLst/>
            </a:prstGeom>
            <a:solidFill>
              <a:srgbClr val="F78D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3" name="Picture 42">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250347" y="3137103"/>
              <a:ext cx="1549538" cy="1682694"/>
            </a:xfrm>
            <a:prstGeom prst="rect">
              <a:avLst/>
            </a:prstGeom>
          </p:spPr>
        </p:pic>
      </p:grpSp>
      <p:sp>
        <p:nvSpPr>
          <p:cNvPr id="44" name="Rectangle 43">
            <a:hlinkClick r:id="rId9" action="ppaction://hlinksldjump"/>
            <a:extLst>
              <a:ext uri="{FF2B5EF4-FFF2-40B4-BE49-F238E27FC236}">
                <a16:creationId xmlns:a16="http://schemas.microsoft.com/office/drawing/2014/main" id="{800C16FD-6CA0-49A6-8374-9E2AA9B6BCCA}"/>
              </a:ext>
            </a:extLst>
          </p:cNvPr>
          <p:cNvSpPr/>
          <p:nvPr/>
        </p:nvSpPr>
        <p:spPr>
          <a:xfrm>
            <a:off x="2002909" y="5597082"/>
            <a:ext cx="1384940" cy="464331"/>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Rex Retriever</a:t>
            </a:r>
            <a:endParaRPr lang="en-GB" sz="1600" dirty="0"/>
          </a:p>
        </p:txBody>
      </p:sp>
      <p:sp>
        <p:nvSpPr>
          <p:cNvPr id="45" name="Rectangle 44">
            <a:hlinkClick r:id="rId13" action="ppaction://hlinksldjump"/>
            <a:extLst>
              <a:ext uri="{FF2B5EF4-FFF2-40B4-BE49-F238E27FC236}">
                <a16:creationId xmlns:a16="http://schemas.microsoft.com/office/drawing/2014/main" id="{904704CA-35E8-4A4C-91F3-DBC906B6403F}"/>
              </a:ext>
            </a:extLst>
          </p:cNvPr>
          <p:cNvSpPr/>
          <p:nvPr/>
        </p:nvSpPr>
        <p:spPr>
          <a:xfrm>
            <a:off x="4579314" y="3889414"/>
            <a:ext cx="2114966" cy="464331"/>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Summarising Sheba</a:t>
            </a:r>
            <a:endParaRPr lang="en-GB" sz="1600" dirty="0"/>
          </a:p>
        </p:txBody>
      </p:sp>
      <p:grpSp>
        <p:nvGrpSpPr>
          <p:cNvPr id="46" name="Group 45">
            <a:extLst>
              <a:ext uri="{FF2B5EF4-FFF2-40B4-BE49-F238E27FC236}">
                <a16:creationId xmlns:a16="http://schemas.microsoft.com/office/drawing/2014/main" id="{1EA08FC7-00AB-4EFA-822C-38052098D75A}"/>
              </a:ext>
            </a:extLst>
          </p:cNvPr>
          <p:cNvGrpSpPr/>
          <p:nvPr/>
        </p:nvGrpSpPr>
        <p:grpSpPr>
          <a:xfrm>
            <a:off x="2231857" y="4532054"/>
            <a:ext cx="915767" cy="1178991"/>
            <a:chOff x="2381244" y="3195509"/>
            <a:chExt cx="1402319" cy="1805394"/>
          </a:xfrm>
        </p:grpSpPr>
        <p:sp>
          <p:nvSpPr>
            <p:cNvPr id="47" name="Oval 46">
              <a:hlinkClick r:id="rId9" action="ppaction://hlinksldjump"/>
              <a:extLst>
                <a:ext uri="{FF2B5EF4-FFF2-40B4-BE49-F238E27FC236}">
                  <a16:creationId xmlns:a16="http://schemas.microsoft.com/office/drawing/2014/main" id="{9235FBA1-4E47-41AA-99A4-C38ACB9E9264}"/>
                </a:ext>
              </a:extLst>
            </p:cNvPr>
            <p:cNvSpPr/>
            <p:nvPr/>
          </p:nvSpPr>
          <p:spPr>
            <a:xfrm>
              <a:off x="2398512" y="3441342"/>
              <a:ext cx="1385051" cy="1385051"/>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8" name="Picture 47">
              <a:hlinkClick r:id="rId9" action="ppaction://hlinksldjump"/>
              <a:extLst>
                <a:ext uri="{FF2B5EF4-FFF2-40B4-BE49-F238E27FC236}">
                  <a16:creationId xmlns:a16="http://schemas.microsoft.com/office/drawing/2014/main" id="{E9855330-BFEC-438B-AA5A-D02D93794BAF}"/>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l="1" r="-1770"/>
            <a:stretch/>
          </p:blipFill>
          <p:spPr>
            <a:xfrm>
              <a:off x="2381244" y="3195509"/>
              <a:ext cx="1385052" cy="1805394"/>
            </a:xfrm>
            <a:prstGeom prst="rect">
              <a:avLst/>
            </a:prstGeom>
          </p:spPr>
        </p:pic>
      </p:grpSp>
      <p:grpSp>
        <p:nvGrpSpPr>
          <p:cNvPr id="49" name="Group 48">
            <a:extLst>
              <a:ext uri="{FF2B5EF4-FFF2-40B4-BE49-F238E27FC236}">
                <a16:creationId xmlns:a16="http://schemas.microsoft.com/office/drawing/2014/main" id="{9AC3C6B2-4D11-4038-BA21-EBC12EBD83F3}"/>
              </a:ext>
            </a:extLst>
          </p:cNvPr>
          <p:cNvGrpSpPr/>
          <p:nvPr/>
        </p:nvGrpSpPr>
        <p:grpSpPr>
          <a:xfrm>
            <a:off x="5135696" y="2899348"/>
            <a:ext cx="941887" cy="1097883"/>
            <a:chOff x="6987216" y="3329151"/>
            <a:chExt cx="1442316" cy="1681194"/>
          </a:xfrm>
        </p:grpSpPr>
        <p:sp>
          <p:nvSpPr>
            <p:cNvPr id="50" name="Oval 49">
              <a:hlinkClick r:id="rId13" action="ppaction://hlinksldjump"/>
              <a:extLst>
                <a:ext uri="{FF2B5EF4-FFF2-40B4-BE49-F238E27FC236}">
                  <a16:creationId xmlns:a16="http://schemas.microsoft.com/office/drawing/2014/main" id="{941D4E49-845B-4067-BBC4-B33D83752625}"/>
                </a:ext>
              </a:extLst>
            </p:cNvPr>
            <p:cNvSpPr/>
            <p:nvPr/>
          </p:nvSpPr>
          <p:spPr>
            <a:xfrm>
              <a:off x="6987216" y="3519567"/>
              <a:ext cx="1385051" cy="1385051"/>
            </a:xfrm>
            <a:prstGeom prst="ellipse">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1" name="Picture 50">
              <a:hlinkClick r:id="rId13" action="ppaction://hlinksldjump"/>
              <a:extLst>
                <a:ext uri="{FF2B5EF4-FFF2-40B4-BE49-F238E27FC236}">
                  <a16:creationId xmlns:a16="http://schemas.microsoft.com/office/drawing/2014/main" id="{A9BDDFE3-5B6A-4C41-AF80-31712832D429}"/>
                </a:ext>
              </a:extLst>
            </p:cNvPr>
            <p:cNvPicPr>
              <a:picLocks noChangeAspect="1"/>
            </p:cNvPicPr>
            <p:nvPr/>
          </p:nvPicPr>
          <p:blipFill>
            <a:blip r:embed="rId15" cstate="print">
              <a:extLst>
                <a:ext uri="{28A0092B-C50C-407E-A947-70E740481C1C}">
                  <a14:useLocalDpi xmlns:a14="http://schemas.microsoft.com/office/drawing/2010/main" val="0"/>
                </a:ext>
              </a:extLst>
            </a:blip>
            <a:srcRect t="536" b="536"/>
            <a:stretch/>
          </p:blipFill>
          <p:spPr>
            <a:xfrm>
              <a:off x="7021928" y="3329151"/>
              <a:ext cx="1407604" cy="1681194"/>
            </a:xfrm>
            <a:prstGeom prst="rect">
              <a:avLst/>
            </a:prstGeom>
          </p:spPr>
        </p:pic>
      </p:grpSp>
    </p:spTree>
    <p:extLst>
      <p:ext uri="{BB962C8B-B14F-4D97-AF65-F5344CB8AC3E}">
        <p14:creationId xmlns:p14="http://schemas.microsoft.com/office/powerpoint/2010/main" val="176139726"/>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accel="22000" decel="60000"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ppt_x"/>
                                          </p:val>
                                        </p:tav>
                                        <p:tav tm="100000">
                                          <p:val>
                                            <p:strVal val="#ppt_x"/>
                                          </p:val>
                                        </p:tav>
                                      </p:tavLst>
                                    </p:anim>
                                    <p:anim calcmode="lin" valueType="num">
                                      <p:cBhvr additive="base">
                                        <p:cTn id="13" dur="500" fill="hold"/>
                                        <p:tgtEl>
                                          <p:spTgt spid="31"/>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accel="22000" decel="6000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accel="22000" decel="60000" fill="hold" nodeType="click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ppt_x"/>
                                          </p:val>
                                        </p:tav>
                                        <p:tav tm="100000">
                                          <p:val>
                                            <p:strVal val="#ppt_x"/>
                                          </p:val>
                                        </p:tav>
                                      </p:tavLst>
                                    </p:anim>
                                    <p:anim calcmode="lin" valueType="num">
                                      <p:cBhvr additive="base">
                                        <p:cTn id="24" dur="500" fill="hold"/>
                                        <p:tgtEl>
                                          <p:spTgt spid="34"/>
                                        </p:tgtEl>
                                        <p:attrNameLst>
                                          <p:attrName>ppt_y</p:attrName>
                                        </p:attrNameLst>
                                      </p:cBhvr>
                                      <p:tavLst>
                                        <p:tav tm="0">
                                          <p:val>
                                            <p:strVal val="1+#ppt_h/2"/>
                                          </p:val>
                                        </p:tav>
                                        <p:tav tm="100000">
                                          <p:val>
                                            <p:strVal val="#ppt_y"/>
                                          </p:val>
                                        </p:tav>
                                      </p:tavLst>
                                    </p:anim>
                                  </p:childTnLst>
                                </p:cTn>
                              </p:par>
                            </p:childTnLst>
                          </p:cTn>
                        </p:par>
                        <p:par>
                          <p:cTn id="25" fill="hold">
                            <p:stCondLst>
                              <p:cond delay="500"/>
                            </p:stCondLst>
                            <p:childTnLst>
                              <p:par>
                                <p:cTn id="26" presetID="2" presetClass="entr" presetSubtype="4" accel="22000" decel="6000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accel="22000" decel="60000" fill="hold" nodeType="clickEffect">
                                  <p:stCondLst>
                                    <p:cond delay="0"/>
                                  </p:stCondLst>
                                  <p:childTnLst>
                                    <p:set>
                                      <p:cBhvr>
                                        <p:cTn id="33" dur="1" fill="hold">
                                          <p:stCondLst>
                                            <p:cond delay="0"/>
                                          </p:stCondLst>
                                        </p:cTn>
                                        <p:tgtEl>
                                          <p:spTgt spid="33"/>
                                        </p:tgtEl>
                                        <p:attrNameLst>
                                          <p:attrName>style.visibility</p:attrName>
                                        </p:attrNameLst>
                                      </p:cBhvr>
                                      <p:to>
                                        <p:strVal val="visible"/>
                                      </p:to>
                                    </p:set>
                                    <p:anim calcmode="lin" valueType="num">
                                      <p:cBhvr additive="base">
                                        <p:cTn id="34" dur="500" fill="hold"/>
                                        <p:tgtEl>
                                          <p:spTgt spid="33"/>
                                        </p:tgtEl>
                                        <p:attrNameLst>
                                          <p:attrName>ppt_x</p:attrName>
                                        </p:attrNameLst>
                                      </p:cBhvr>
                                      <p:tavLst>
                                        <p:tav tm="0">
                                          <p:val>
                                            <p:strVal val="#ppt_x"/>
                                          </p:val>
                                        </p:tav>
                                        <p:tav tm="100000">
                                          <p:val>
                                            <p:strVal val="#ppt_x"/>
                                          </p:val>
                                        </p:tav>
                                      </p:tavLst>
                                    </p:anim>
                                    <p:anim calcmode="lin" valueType="num">
                                      <p:cBhvr additive="base">
                                        <p:cTn id="35" dur="500" fill="hold"/>
                                        <p:tgtEl>
                                          <p:spTgt spid="33"/>
                                        </p:tgtEl>
                                        <p:attrNameLst>
                                          <p:attrName>ppt_y</p:attrName>
                                        </p:attrNameLst>
                                      </p:cBhvr>
                                      <p:tavLst>
                                        <p:tav tm="0">
                                          <p:val>
                                            <p:strVal val="1+#ppt_h/2"/>
                                          </p:val>
                                        </p:tav>
                                        <p:tav tm="100000">
                                          <p:val>
                                            <p:strVal val="#ppt_y"/>
                                          </p:val>
                                        </p:tav>
                                      </p:tavLst>
                                    </p:anim>
                                  </p:childTnLst>
                                </p:cTn>
                              </p:par>
                            </p:childTnLst>
                          </p:cTn>
                        </p:par>
                        <p:par>
                          <p:cTn id="36" fill="hold">
                            <p:stCondLst>
                              <p:cond delay="500"/>
                            </p:stCondLst>
                            <p:childTnLst>
                              <p:par>
                                <p:cTn id="37" presetID="2" presetClass="entr" presetSubtype="4" accel="22000" decel="60000"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accel="22000" decel="60000" fill="hold" nodeType="click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additive="base">
                                        <p:cTn id="45" dur="500" fill="hold"/>
                                        <p:tgtEl>
                                          <p:spTgt spid="37"/>
                                        </p:tgtEl>
                                        <p:attrNameLst>
                                          <p:attrName>ppt_x</p:attrName>
                                        </p:attrNameLst>
                                      </p:cBhvr>
                                      <p:tavLst>
                                        <p:tav tm="0">
                                          <p:val>
                                            <p:strVal val="#ppt_x"/>
                                          </p:val>
                                        </p:tav>
                                        <p:tav tm="100000">
                                          <p:val>
                                            <p:strVal val="#ppt_x"/>
                                          </p:val>
                                        </p:tav>
                                      </p:tavLst>
                                    </p:anim>
                                    <p:anim calcmode="lin" valueType="num">
                                      <p:cBhvr additive="base">
                                        <p:cTn id="46" dur="500" fill="hold"/>
                                        <p:tgtEl>
                                          <p:spTgt spid="37"/>
                                        </p:tgtEl>
                                        <p:attrNameLst>
                                          <p:attrName>ppt_y</p:attrName>
                                        </p:attrNameLst>
                                      </p:cBhvr>
                                      <p:tavLst>
                                        <p:tav tm="0">
                                          <p:val>
                                            <p:strVal val="1+#ppt_h/2"/>
                                          </p:val>
                                        </p:tav>
                                        <p:tav tm="100000">
                                          <p:val>
                                            <p:strVal val="#ppt_y"/>
                                          </p:val>
                                        </p:tav>
                                      </p:tavLst>
                                    </p:anim>
                                  </p:childTnLst>
                                </p:cTn>
                              </p:par>
                            </p:childTnLst>
                          </p:cTn>
                        </p:par>
                        <p:par>
                          <p:cTn id="47" fill="hold">
                            <p:stCondLst>
                              <p:cond delay="500"/>
                            </p:stCondLst>
                            <p:childTnLst>
                              <p:par>
                                <p:cTn id="48" presetID="2" presetClass="entr" presetSubtype="4" accel="22000" decel="60000" fill="hold" grpId="0" nodeType="afterEffect">
                                  <p:stCondLst>
                                    <p:cond delay="0"/>
                                  </p:stCondLst>
                                  <p:childTnLst>
                                    <p:set>
                                      <p:cBhvr>
                                        <p:cTn id="49" dur="1" fill="hold">
                                          <p:stCondLst>
                                            <p:cond delay="0"/>
                                          </p:stCondLst>
                                        </p:cTn>
                                        <p:tgtEl>
                                          <p:spTgt spid="36"/>
                                        </p:tgtEl>
                                        <p:attrNameLst>
                                          <p:attrName>style.visibility</p:attrName>
                                        </p:attrNameLst>
                                      </p:cBhvr>
                                      <p:to>
                                        <p:strVal val="visible"/>
                                      </p:to>
                                    </p:set>
                                    <p:anim calcmode="lin" valueType="num">
                                      <p:cBhvr additive="base">
                                        <p:cTn id="50" dur="500" fill="hold"/>
                                        <p:tgtEl>
                                          <p:spTgt spid="36"/>
                                        </p:tgtEl>
                                        <p:attrNameLst>
                                          <p:attrName>ppt_x</p:attrName>
                                        </p:attrNameLst>
                                      </p:cBhvr>
                                      <p:tavLst>
                                        <p:tav tm="0">
                                          <p:val>
                                            <p:strVal val="#ppt_x"/>
                                          </p:val>
                                        </p:tav>
                                        <p:tav tm="100000">
                                          <p:val>
                                            <p:strVal val="#ppt_x"/>
                                          </p:val>
                                        </p:tav>
                                      </p:tavLst>
                                    </p:anim>
                                    <p:anim calcmode="lin" valueType="num">
                                      <p:cBhvr additive="base">
                                        <p:cTn id="51"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accel="22000" decel="60000" fill="hold" nodeType="clickEffect">
                                  <p:stCondLst>
                                    <p:cond delay="0"/>
                                  </p:stCondLst>
                                  <p:childTnLst>
                                    <p:set>
                                      <p:cBhvr>
                                        <p:cTn id="55" dur="1" fill="hold">
                                          <p:stCondLst>
                                            <p:cond delay="0"/>
                                          </p:stCondLst>
                                        </p:cTn>
                                        <p:tgtEl>
                                          <p:spTgt spid="41"/>
                                        </p:tgtEl>
                                        <p:attrNameLst>
                                          <p:attrName>style.visibility</p:attrName>
                                        </p:attrNameLst>
                                      </p:cBhvr>
                                      <p:to>
                                        <p:strVal val="visible"/>
                                      </p:to>
                                    </p:set>
                                    <p:anim calcmode="lin" valueType="num">
                                      <p:cBhvr additive="base">
                                        <p:cTn id="56" dur="500" fill="hold"/>
                                        <p:tgtEl>
                                          <p:spTgt spid="41"/>
                                        </p:tgtEl>
                                        <p:attrNameLst>
                                          <p:attrName>ppt_x</p:attrName>
                                        </p:attrNameLst>
                                      </p:cBhvr>
                                      <p:tavLst>
                                        <p:tav tm="0">
                                          <p:val>
                                            <p:strVal val="#ppt_x"/>
                                          </p:val>
                                        </p:tav>
                                        <p:tav tm="100000">
                                          <p:val>
                                            <p:strVal val="#ppt_x"/>
                                          </p:val>
                                        </p:tav>
                                      </p:tavLst>
                                    </p:anim>
                                    <p:anim calcmode="lin" valueType="num">
                                      <p:cBhvr additive="base">
                                        <p:cTn id="57" dur="500" fill="hold"/>
                                        <p:tgtEl>
                                          <p:spTgt spid="41"/>
                                        </p:tgtEl>
                                        <p:attrNameLst>
                                          <p:attrName>ppt_y</p:attrName>
                                        </p:attrNameLst>
                                      </p:cBhvr>
                                      <p:tavLst>
                                        <p:tav tm="0">
                                          <p:val>
                                            <p:strVal val="1+#ppt_h/2"/>
                                          </p:val>
                                        </p:tav>
                                        <p:tav tm="100000">
                                          <p:val>
                                            <p:strVal val="#ppt_y"/>
                                          </p:val>
                                        </p:tav>
                                      </p:tavLst>
                                    </p:anim>
                                  </p:childTnLst>
                                </p:cTn>
                              </p:par>
                            </p:childTnLst>
                          </p:cTn>
                        </p:par>
                        <p:par>
                          <p:cTn id="58" fill="hold">
                            <p:stCondLst>
                              <p:cond delay="500"/>
                            </p:stCondLst>
                            <p:childTnLst>
                              <p:par>
                                <p:cTn id="59" presetID="2" presetClass="entr" presetSubtype="4" accel="22000" decel="60000" fill="hold" grpId="0" nodeType="afterEffect">
                                  <p:stCondLst>
                                    <p:cond delay="0"/>
                                  </p:stCondLst>
                                  <p:childTnLst>
                                    <p:set>
                                      <p:cBhvr>
                                        <p:cTn id="60" dur="1" fill="hold">
                                          <p:stCondLst>
                                            <p:cond delay="0"/>
                                          </p:stCondLst>
                                        </p:cTn>
                                        <p:tgtEl>
                                          <p:spTgt spid="40"/>
                                        </p:tgtEl>
                                        <p:attrNameLst>
                                          <p:attrName>style.visibility</p:attrName>
                                        </p:attrNameLst>
                                      </p:cBhvr>
                                      <p:to>
                                        <p:strVal val="visible"/>
                                      </p:to>
                                    </p:set>
                                    <p:anim calcmode="lin" valueType="num">
                                      <p:cBhvr additive="base">
                                        <p:cTn id="61" dur="500" fill="hold"/>
                                        <p:tgtEl>
                                          <p:spTgt spid="40"/>
                                        </p:tgtEl>
                                        <p:attrNameLst>
                                          <p:attrName>ppt_x</p:attrName>
                                        </p:attrNameLst>
                                      </p:cBhvr>
                                      <p:tavLst>
                                        <p:tav tm="0">
                                          <p:val>
                                            <p:strVal val="#ppt_x"/>
                                          </p:val>
                                        </p:tav>
                                        <p:tav tm="100000">
                                          <p:val>
                                            <p:strVal val="#ppt_x"/>
                                          </p:val>
                                        </p:tav>
                                      </p:tavLst>
                                    </p:anim>
                                    <p:anim calcmode="lin" valueType="num">
                                      <p:cBhvr additive="base">
                                        <p:cTn id="62" dur="500" fill="hold"/>
                                        <p:tgtEl>
                                          <p:spTgt spid="40"/>
                                        </p:tgtEl>
                                        <p:attrNameLst>
                                          <p:attrName>ppt_y</p:attrName>
                                        </p:attrNameLst>
                                      </p:cBhvr>
                                      <p:tavLst>
                                        <p:tav tm="0">
                                          <p:val>
                                            <p:strVal val="1+#ppt_h/2"/>
                                          </p:val>
                                        </p:tav>
                                        <p:tav tm="100000">
                                          <p:val>
                                            <p:strVal val="#ppt_y"/>
                                          </p:val>
                                        </p:tav>
                                      </p:tavLst>
                                    </p:anim>
                                  </p:childTnLst>
                                </p:cTn>
                              </p:par>
                            </p:childTnLst>
                          </p:cTn>
                        </p:par>
                        <p:par>
                          <p:cTn id="63" fill="hold">
                            <p:stCondLst>
                              <p:cond delay="1000"/>
                            </p:stCondLst>
                            <p:childTnLst>
                              <p:par>
                                <p:cTn id="64" presetID="2" presetClass="entr" presetSubtype="8" accel="22000" decel="52000" fill="hold" grpId="0" nodeType="after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additive="base">
                                        <p:cTn id="66" dur="500" fill="hold"/>
                                        <p:tgtEl>
                                          <p:spTgt spid="5"/>
                                        </p:tgtEl>
                                        <p:attrNameLst>
                                          <p:attrName>ppt_x</p:attrName>
                                        </p:attrNameLst>
                                      </p:cBhvr>
                                      <p:tavLst>
                                        <p:tav tm="0">
                                          <p:val>
                                            <p:strVal val="0-#ppt_w/2"/>
                                          </p:val>
                                        </p:tav>
                                        <p:tav tm="100000">
                                          <p:val>
                                            <p:strVal val="#ppt_x"/>
                                          </p:val>
                                        </p:tav>
                                      </p:tavLst>
                                    </p:anim>
                                    <p:anim calcmode="lin" valueType="num">
                                      <p:cBhvr additive="base">
                                        <p:cTn id="6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10" grpId="0" animBg="1"/>
      <p:bldP spid="12" grpId="0" animBg="1"/>
      <p:bldP spid="13" grpId="0" animBg="1"/>
      <p:bldP spid="36" grpId="0" animBg="1"/>
      <p:bldP spid="4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800" dirty="0"/>
              <a:t>Who Are the Totally </a:t>
            </a:r>
            <a:r>
              <a:rPr lang="en-US" sz="2800" dirty="0" err="1"/>
              <a:t>Pawsome</a:t>
            </a:r>
            <a:r>
              <a:rPr lang="en-US" sz="2800" dirty="0"/>
              <a:t> Reading Gang?</a:t>
            </a:r>
            <a:endParaRPr lang="en-GB" sz="2800" dirty="0"/>
          </a:p>
        </p:txBody>
      </p:sp>
      <p:sp>
        <p:nvSpPr>
          <p:cNvPr id="4" name="Content Placeholder 6"/>
          <p:cNvSpPr txBox="1">
            <a:spLocks/>
          </p:cNvSpPr>
          <p:nvPr/>
        </p:nvSpPr>
        <p:spPr>
          <a:xfrm>
            <a:off x="755651" y="1294053"/>
            <a:ext cx="7632700" cy="749975"/>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latin typeface="Twinkl" pitchFamily="2" charset="0"/>
              </a:rPr>
              <a:t>The Totally </a:t>
            </a:r>
            <a:r>
              <a:rPr lang="en-GB" dirty="0" err="1">
                <a:latin typeface="Twinkl" pitchFamily="2" charset="0"/>
              </a:rPr>
              <a:t>Pawsome</a:t>
            </a:r>
            <a:r>
              <a:rPr lang="en-GB" dirty="0">
                <a:latin typeface="Twinkl" pitchFamily="2" charset="0"/>
              </a:rPr>
              <a:t> Reading Gang is a group of clever canines who each help with one of the reading content domains.</a:t>
            </a:r>
          </a:p>
        </p:txBody>
      </p:sp>
      <p:sp>
        <p:nvSpPr>
          <p:cNvPr id="5" name="Rectangle 4"/>
          <p:cNvSpPr/>
          <p:nvPr/>
        </p:nvSpPr>
        <p:spPr>
          <a:xfrm>
            <a:off x="755651" y="2136307"/>
            <a:ext cx="7632700" cy="495108"/>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latin typeface="Twinkl" pitchFamily="2" charset="0"/>
              </a:rPr>
              <a:t>Click on each dog to find out who they are and what they do.</a:t>
            </a:r>
            <a:endParaRPr lang="en-GB" dirty="0"/>
          </a:p>
        </p:txBody>
      </p:sp>
      <p:sp>
        <p:nvSpPr>
          <p:cNvPr id="2" name="Rectangle 1">
            <a:hlinkClick r:id="rId2" action="ppaction://hlinksldjump"/>
            <a:extLst>
              <a:ext uri="{FF2B5EF4-FFF2-40B4-BE49-F238E27FC236}">
                <a16:creationId xmlns:a16="http://schemas.microsoft.com/office/drawing/2014/main" id="{E7DE5210-366A-CE61-1D77-ADAF7625BAE6}"/>
              </a:ext>
            </a:extLst>
          </p:cNvPr>
          <p:cNvSpPr/>
          <p:nvPr/>
        </p:nvSpPr>
        <p:spPr>
          <a:xfrm>
            <a:off x="755651" y="3877805"/>
            <a:ext cx="1843537" cy="464331"/>
          </a:xfrm>
          <a:prstGeom prst="rect">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Vocabulary Victor</a:t>
            </a:r>
            <a:endParaRPr lang="en-GB" sz="1600" dirty="0"/>
          </a:p>
        </p:txBody>
      </p:sp>
      <p:sp>
        <p:nvSpPr>
          <p:cNvPr id="6" name="Rectangle 5">
            <a:hlinkClick r:id="rId3" action="ppaction://hlinksldjump"/>
            <a:extLst>
              <a:ext uri="{FF2B5EF4-FFF2-40B4-BE49-F238E27FC236}">
                <a16:creationId xmlns:a16="http://schemas.microsoft.com/office/drawing/2014/main" id="{4BAB1C09-C175-6027-E28B-0B87757B3976}"/>
              </a:ext>
            </a:extLst>
          </p:cNvPr>
          <p:cNvSpPr/>
          <p:nvPr/>
        </p:nvSpPr>
        <p:spPr>
          <a:xfrm>
            <a:off x="6856195" y="3885107"/>
            <a:ext cx="1489803" cy="464331"/>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Predicting Pip</a:t>
            </a:r>
            <a:endParaRPr lang="en-GB" sz="1600" dirty="0"/>
          </a:p>
        </p:txBody>
      </p:sp>
      <p:sp>
        <p:nvSpPr>
          <p:cNvPr id="7" name="Rectangle 6">
            <a:hlinkClick r:id="rId4" action="ppaction://hlinksldjump"/>
            <a:extLst>
              <a:ext uri="{FF2B5EF4-FFF2-40B4-BE49-F238E27FC236}">
                <a16:creationId xmlns:a16="http://schemas.microsoft.com/office/drawing/2014/main" id="{4A208544-A7A6-B6CC-FB1A-3BF98AAFABE1}"/>
              </a:ext>
            </a:extLst>
          </p:cNvPr>
          <p:cNvSpPr/>
          <p:nvPr/>
        </p:nvSpPr>
        <p:spPr>
          <a:xfrm>
            <a:off x="2961936" y="3882083"/>
            <a:ext cx="1514967" cy="464331"/>
          </a:xfrm>
          <a:prstGeom prst="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Inference Iggy</a:t>
            </a:r>
            <a:endParaRPr lang="en-GB" sz="1600" dirty="0"/>
          </a:p>
        </p:txBody>
      </p:sp>
      <p:grpSp>
        <p:nvGrpSpPr>
          <p:cNvPr id="8" name="Group 7">
            <a:extLst>
              <a:ext uri="{FF2B5EF4-FFF2-40B4-BE49-F238E27FC236}">
                <a16:creationId xmlns:a16="http://schemas.microsoft.com/office/drawing/2014/main" id="{602494D4-F7AB-CE76-BB9F-5271BBE0C216}"/>
              </a:ext>
            </a:extLst>
          </p:cNvPr>
          <p:cNvGrpSpPr/>
          <p:nvPr/>
        </p:nvGrpSpPr>
        <p:grpSpPr>
          <a:xfrm>
            <a:off x="3267175" y="2841307"/>
            <a:ext cx="914017" cy="1218555"/>
            <a:chOff x="5381005" y="3307982"/>
            <a:chExt cx="1399639" cy="1865980"/>
          </a:xfrm>
        </p:grpSpPr>
        <p:sp>
          <p:nvSpPr>
            <p:cNvPr id="9" name="Oval 8">
              <a:hlinkClick r:id="rId4" action="ppaction://hlinksldjump"/>
              <a:extLst>
                <a:ext uri="{FF2B5EF4-FFF2-40B4-BE49-F238E27FC236}">
                  <a16:creationId xmlns:a16="http://schemas.microsoft.com/office/drawing/2014/main" id="{C8568A11-CF78-D11C-6615-BDBC6800A9B1}"/>
                </a:ext>
              </a:extLst>
            </p:cNvPr>
            <p:cNvSpPr/>
            <p:nvPr/>
          </p:nvSpPr>
          <p:spPr>
            <a:xfrm>
              <a:off x="5381005" y="3522648"/>
              <a:ext cx="1385051" cy="1385051"/>
            </a:xfrm>
            <a:prstGeom prst="ellipse">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hlinkClick r:id="rId4" action="ppaction://hlinksldjump"/>
              <a:extLst>
                <a:ext uri="{FF2B5EF4-FFF2-40B4-BE49-F238E27FC236}">
                  <a16:creationId xmlns:a16="http://schemas.microsoft.com/office/drawing/2014/main" id="{5AD53929-14A7-AD52-05AD-79F8802702C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51369" y="3307982"/>
              <a:ext cx="1329275" cy="1865980"/>
            </a:xfrm>
            <a:prstGeom prst="rect">
              <a:avLst/>
            </a:prstGeom>
          </p:spPr>
        </p:pic>
      </p:grpSp>
      <p:grpSp>
        <p:nvGrpSpPr>
          <p:cNvPr id="14" name="Group 13">
            <a:extLst>
              <a:ext uri="{FF2B5EF4-FFF2-40B4-BE49-F238E27FC236}">
                <a16:creationId xmlns:a16="http://schemas.microsoft.com/office/drawing/2014/main" id="{61E96ADD-CCFF-C8A7-1722-5BD807CB0BDE}"/>
              </a:ext>
            </a:extLst>
          </p:cNvPr>
          <p:cNvGrpSpPr/>
          <p:nvPr/>
        </p:nvGrpSpPr>
        <p:grpSpPr>
          <a:xfrm>
            <a:off x="7111456" y="2756804"/>
            <a:ext cx="1072627" cy="1200368"/>
            <a:chOff x="3812316" y="3003044"/>
            <a:chExt cx="1642518" cy="1838130"/>
          </a:xfrm>
        </p:grpSpPr>
        <p:sp>
          <p:nvSpPr>
            <p:cNvPr id="15" name="Oval 14">
              <a:extLst>
                <a:ext uri="{FF2B5EF4-FFF2-40B4-BE49-F238E27FC236}">
                  <a16:creationId xmlns:a16="http://schemas.microsoft.com/office/drawing/2014/main" id="{55F5F246-5CBC-6560-2A82-0C1C25B06EE6}"/>
                </a:ext>
              </a:extLst>
            </p:cNvPr>
            <p:cNvSpPr/>
            <p:nvPr/>
          </p:nvSpPr>
          <p:spPr>
            <a:xfrm>
              <a:off x="3869581" y="3456123"/>
              <a:ext cx="1385051" cy="1385051"/>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hlinkClick r:id="rId3" action="ppaction://hlinksldjump"/>
              <a:extLst>
                <a:ext uri="{FF2B5EF4-FFF2-40B4-BE49-F238E27FC236}">
                  <a16:creationId xmlns:a16="http://schemas.microsoft.com/office/drawing/2014/main" id="{D35F036F-183C-8AA6-B636-1ACDF372E59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12316" y="3003044"/>
              <a:ext cx="1642518" cy="1793722"/>
            </a:xfrm>
            <a:prstGeom prst="rect">
              <a:avLst/>
            </a:prstGeom>
          </p:spPr>
        </p:pic>
      </p:grpSp>
      <p:grpSp>
        <p:nvGrpSpPr>
          <p:cNvPr id="17" name="Group 16">
            <a:extLst>
              <a:ext uri="{FF2B5EF4-FFF2-40B4-BE49-F238E27FC236}">
                <a16:creationId xmlns:a16="http://schemas.microsoft.com/office/drawing/2014/main" id="{52C26DC9-59CC-5C90-F438-7F99D6BA481C}"/>
              </a:ext>
            </a:extLst>
          </p:cNvPr>
          <p:cNvGrpSpPr/>
          <p:nvPr/>
        </p:nvGrpSpPr>
        <p:grpSpPr>
          <a:xfrm>
            <a:off x="1069399" y="2756803"/>
            <a:ext cx="1018333" cy="1155924"/>
            <a:chOff x="484817" y="3071570"/>
            <a:chExt cx="1559379" cy="1770073"/>
          </a:xfrm>
        </p:grpSpPr>
        <p:sp>
          <p:nvSpPr>
            <p:cNvPr id="18" name="Oval 17">
              <a:hlinkClick r:id="rId2" action="ppaction://hlinksldjump"/>
              <a:extLst>
                <a:ext uri="{FF2B5EF4-FFF2-40B4-BE49-F238E27FC236}">
                  <a16:creationId xmlns:a16="http://schemas.microsoft.com/office/drawing/2014/main" id="{7B0342DD-E7AF-5BAB-D8A0-431C26A8B2B1}"/>
                </a:ext>
              </a:extLst>
            </p:cNvPr>
            <p:cNvSpPr/>
            <p:nvPr/>
          </p:nvSpPr>
          <p:spPr>
            <a:xfrm>
              <a:off x="659145" y="3390545"/>
              <a:ext cx="1385051" cy="1385051"/>
            </a:xfrm>
            <a:prstGeom prst="ellipse">
              <a:avLst/>
            </a:prstGeom>
            <a:solidFill>
              <a:srgbClr val="BE0928"/>
            </a:solidFill>
            <a:ln>
              <a:solidFill>
                <a:srgbClr val="BE09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9" name="Picture 18">
              <a:hlinkClick r:id="rId2" action="ppaction://hlinksldjump"/>
              <a:extLst>
                <a:ext uri="{FF2B5EF4-FFF2-40B4-BE49-F238E27FC236}">
                  <a16:creationId xmlns:a16="http://schemas.microsoft.com/office/drawing/2014/main" id="{CBE85371-FF1B-99CC-2D75-13E5594E7F57}"/>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23024" r="25149" b="14378"/>
            <a:stretch/>
          </p:blipFill>
          <p:spPr>
            <a:xfrm>
              <a:off x="484817" y="3071570"/>
              <a:ext cx="1515218" cy="1770073"/>
            </a:xfrm>
            <a:prstGeom prst="rect">
              <a:avLst/>
            </a:prstGeom>
          </p:spPr>
        </p:pic>
      </p:grpSp>
      <p:sp>
        <p:nvSpPr>
          <p:cNvPr id="20" name="Rectangle 19">
            <a:hlinkClick r:id="rId8" action="ppaction://hlinksldjump"/>
            <a:extLst>
              <a:ext uri="{FF2B5EF4-FFF2-40B4-BE49-F238E27FC236}">
                <a16:creationId xmlns:a16="http://schemas.microsoft.com/office/drawing/2014/main" id="{2477B982-1105-E7F5-31A3-6A95ECBCE1E5}"/>
              </a:ext>
            </a:extLst>
          </p:cNvPr>
          <p:cNvSpPr/>
          <p:nvPr/>
        </p:nvSpPr>
        <p:spPr>
          <a:xfrm>
            <a:off x="3719419" y="5597081"/>
            <a:ext cx="1740993" cy="464331"/>
          </a:xfrm>
          <a:prstGeom prst="rect">
            <a:avLst/>
          </a:prstGeom>
          <a:solidFill>
            <a:srgbClr val="F0629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Arlo the Author</a:t>
            </a:r>
            <a:endParaRPr lang="en-GB" sz="1600" dirty="0"/>
          </a:p>
        </p:txBody>
      </p:sp>
      <p:grpSp>
        <p:nvGrpSpPr>
          <p:cNvPr id="23" name="Group 22">
            <a:extLst>
              <a:ext uri="{FF2B5EF4-FFF2-40B4-BE49-F238E27FC236}">
                <a16:creationId xmlns:a16="http://schemas.microsoft.com/office/drawing/2014/main" id="{B855BA06-68AC-59A1-AE91-F17E411255D9}"/>
              </a:ext>
            </a:extLst>
          </p:cNvPr>
          <p:cNvGrpSpPr/>
          <p:nvPr/>
        </p:nvGrpSpPr>
        <p:grpSpPr>
          <a:xfrm>
            <a:off x="3993249" y="4369710"/>
            <a:ext cx="1110276" cy="1503678"/>
            <a:chOff x="2128429" y="2946913"/>
            <a:chExt cx="1700173" cy="2302589"/>
          </a:xfrm>
        </p:grpSpPr>
        <p:sp>
          <p:nvSpPr>
            <p:cNvPr id="24" name="Oval 23">
              <a:hlinkClick r:id="rId9" action="ppaction://hlinksldjump"/>
              <a:extLst>
                <a:ext uri="{FF2B5EF4-FFF2-40B4-BE49-F238E27FC236}">
                  <a16:creationId xmlns:a16="http://schemas.microsoft.com/office/drawing/2014/main" id="{CD4C2222-28DC-A579-5F90-6FAF68F6CB04}"/>
                </a:ext>
              </a:extLst>
            </p:cNvPr>
            <p:cNvSpPr/>
            <p:nvPr/>
          </p:nvSpPr>
          <p:spPr>
            <a:xfrm>
              <a:off x="2398512" y="3441342"/>
              <a:ext cx="1385051" cy="1385051"/>
            </a:xfrm>
            <a:prstGeom prst="ellipse">
              <a:avLst/>
            </a:prstGeom>
            <a:solidFill>
              <a:srgbClr val="F062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a:hlinkClick r:id="rId8" action="ppaction://hlinksldjump"/>
              <a:extLst>
                <a:ext uri="{FF2B5EF4-FFF2-40B4-BE49-F238E27FC236}">
                  <a16:creationId xmlns:a16="http://schemas.microsoft.com/office/drawing/2014/main" id="{A88A773A-7911-08BC-92AA-006D0954F299}"/>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14430" r="33358"/>
            <a:stretch/>
          </p:blipFill>
          <p:spPr>
            <a:xfrm>
              <a:off x="2128429" y="2946913"/>
              <a:ext cx="1700173" cy="2302589"/>
            </a:xfrm>
            <a:prstGeom prst="rect">
              <a:avLst/>
            </a:prstGeom>
          </p:spPr>
        </p:pic>
      </p:grpSp>
      <p:sp>
        <p:nvSpPr>
          <p:cNvPr id="30" name="Rectangle 29">
            <a:hlinkClick r:id="rId11" action="ppaction://hlinksldjump"/>
            <a:extLst>
              <a:ext uri="{FF2B5EF4-FFF2-40B4-BE49-F238E27FC236}">
                <a16:creationId xmlns:a16="http://schemas.microsoft.com/office/drawing/2014/main" id="{3FDEFE61-0D71-64EB-415E-CBE85918E1FA}"/>
              </a:ext>
            </a:extLst>
          </p:cNvPr>
          <p:cNvSpPr/>
          <p:nvPr/>
        </p:nvSpPr>
        <p:spPr>
          <a:xfrm>
            <a:off x="5670392" y="5593214"/>
            <a:ext cx="1837597" cy="710552"/>
          </a:xfrm>
          <a:prstGeom prst="rect">
            <a:avLst/>
          </a:prstGeom>
          <a:solidFill>
            <a:srgbClr val="F78D2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Cassie the Commentator</a:t>
            </a:r>
            <a:endParaRPr lang="en-GB" sz="1600" dirty="0"/>
          </a:p>
        </p:txBody>
      </p:sp>
      <p:grpSp>
        <p:nvGrpSpPr>
          <p:cNvPr id="32" name="Group 31">
            <a:extLst>
              <a:ext uri="{FF2B5EF4-FFF2-40B4-BE49-F238E27FC236}">
                <a16:creationId xmlns:a16="http://schemas.microsoft.com/office/drawing/2014/main" id="{D47FB3D4-705F-075B-FD90-96221088FC33}"/>
              </a:ext>
            </a:extLst>
          </p:cNvPr>
          <p:cNvGrpSpPr/>
          <p:nvPr/>
        </p:nvGrpSpPr>
        <p:grpSpPr>
          <a:xfrm>
            <a:off x="6040187" y="4490045"/>
            <a:ext cx="1011907" cy="1103171"/>
            <a:chOff x="2250347" y="3137103"/>
            <a:chExt cx="1549538" cy="1689290"/>
          </a:xfrm>
        </p:grpSpPr>
        <p:sp>
          <p:nvSpPr>
            <p:cNvPr id="35" name="Oval 34">
              <a:hlinkClick r:id="rId9" action="ppaction://hlinksldjump"/>
              <a:extLst>
                <a:ext uri="{FF2B5EF4-FFF2-40B4-BE49-F238E27FC236}">
                  <a16:creationId xmlns:a16="http://schemas.microsoft.com/office/drawing/2014/main" id="{A210FBCA-8102-4336-78EE-209B3B8EF0F7}"/>
                </a:ext>
              </a:extLst>
            </p:cNvPr>
            <p:cNvSpPr/>
            <p:nvPr/>
          </p:nvSpPr>
          <p:spPr>
            <a:xfrm>
              <a:off x="2398512" y="3441342"/>
              <a:ext cx="1385051" cy="1385051"/>
            </a:xfrm>
            <a:prstGeom prst="ellipse">
              <a:avLst/>
            </a:prstGeom>
            <a:solidFill>
              <a:srgbClr val="F78D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2" name="Picture 51">
              <a:hlinkClick r:id="rId11" action="ppaction://hlinksldjump"/>
              <a:extLst>
                <a:ext uri="{FF2B5EF4-FFF2-40B4-BE49-F238E27FC236}">
                  <a16:creationId xmlns:a16="http://schemas.microsoft.com/office/drawing/2014/main" id="{CA955622-16A2-FC48-4188-BDC03414FEC0}"/>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250347" y="3137103"/>
              <a:ext cx="1549538" cy="1682694"/>
            </a:xfrm>
            <a:prstGeom prst="rect">
              <a:avLst/>
            </a:prstGeom>
          </p:spPr>
        </p:pic>
      </p:grpSp>
      <p:sp>
        <p:nvSpPr>
          <p:cNvPr id="53" name="Rectangle 52">
            <a:hlinkClick r:id="rId9" action="ppaction://hlinksldjump"/>
            <a:extLst>
              <a:ext uri="{FF2B5EF4-FFF2-40B4-BE49-F238E27FC236}">
                <a16:creationId xmlns:a16="http://schemas.microsoft.com/office/drawing/2014/main" id="{A0FE7FA6-3F76-CD23-CBCE-5197E374B732}"/>
              </a:ext>
            </a:extLst>
          </p:cNvPr>
          <p:cNvSpPr/>
          <p:nvPr/>
        </p:nvSpPr>
        <p:spPr>
          <a:xfrm>
            <a:off x="2002909" y="5597082"/>
            <a:ext cx="1384940" cy="464331"/>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Rex Retriever</a:t>
            </a:r>
            <a:endParaRPr lang="en-GB" sz="1600" dirty="0"/>
          </a:p>
        </p:txBody>
      </p:sp>
      <p:sp>
        <p:nvSpPr>
          <p:cNvPr id="54" name="Rectangle 53">
            <a:hlinkClick r:id="rId13" action="ppaction://hlinksldjump"/>
            <a:extLst>
              <a:ext uri="{FF2B5EF4-FFF2-40B4-BE49-F238E27FC236}">
                <a16:creationId xmlns:a16="http://schemas.microsoft.com/office/drawing/2014/main" id="{FD6751FA-7A3F-2C5C-A60C-6D511667F7C6}"/>
              </a:ext>
            </a:extLst>
          </p:cNvPr>
          <p:cNvSpPr/>
          <p:nvPr/>
        </p:nvSpPr>
        <p:spPr>
          <a:xfrm>
            <a:off x="4579314" y="3889414"/>
            <a:ext cx="2114966" cy="464331"/>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Summarising Sheba</a:t>
            </a:r>
            <a:endParaRPr lang="en-GB" sz="1600" dirty="0"/>
          </a:p>
        </p:txBody>
      </p:sp>
      <p:grpSp>
        <p:nvGrpSpPr>
          <p:cNvPr id="55" name="Group 54">
            <a:extLst>
              <a:ext uri="{FF2B5EF4-FFF2-40B4-BE49-F238E27FC236}">
                <a16:creationId xmlns:a16="http://schemas.microsoft.com/office/drawing/2014/main" id="{9360833A-F482-C636-84A0-016E4D255248}"/>
              </a:ext>
            </a:extLst>
          </p:cNvPr>
          <p:cNvGrpSpPr/>
          <p:nvPr/>
        </p:nvGrpSpPr>
        <p:grpSpPr>
          <a:xfrm>
            <a:off x="2231857" y="4532054"/>
            <a:ext cx="915767" cy="1178991"/>
            <a:chOff x="2381244" y="3195509"/>
            <a:chExt cx="1402319" cy="1805394"/>
          </a:xfrm>
        </p:grpSpPr>
        <p:sp>
          <p:nvSpPr>
            <p:cNvPr id="56" name="Oval 55">
              <a:hlinkClick r:id="rId9" action="ppaction://hlinksldjump"/>
              <a:extLst>
                <a:ext uri="{FF2B5EF4-FFF2-40B4-BE49-F238E27FC236}">
                  <a16:creationId xmlns:a16="http://schemas.microsoft.com/office/drawing/2014/main" id="{A7E814BE-4D52-D82D-0A31-3C7235E1D7FD}"/>
                </a:ext>
              </a:extLst>
            </p:cNvPr>
            <p:cNvSpPr/>
            <p:nvPr/>
          </p:nvSpPr>
          <p:spPr>
            <a:xfrm>
              <a:off x="2398512" y="3441342"/>
              <a:ext cx="1385051" cy="1385051"/>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7" name="Picture 56">
              <a:hlinkClick r:id="rId9" action="ppaction://hlinksldjump"/>
              <a:extLst>
                <a:ext uri="{FF2B5EF4-FFF2-40B4-BE49-F238E27FC236}">
                  <a16:creationId xmlns:a16="http://schemas.microsoft.com/office/drawing/2014/main" id="{E69FD27D-4126-7734-F3D5-BDF04CC22EC0}"/>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l="1" r="-1770"/>
            <a:stretch/>
          </p:blipFill>
          <p:spPr>
            <a:xfrm>
              <a:off x="2381244" y="3195509"/>
              <a:ext cx="1385052" cy="1805394"/>
            </a:xfrm>
            <a:prstGeom prst="rect">
              <a:avLst/>
            </a:prstGeom>
          </p:spPr>
        </p:pic>
      </p:grpSp>
      <p:grpSp>
        <p:nvGrpSpPr>
          <p:cNvPr id="58" name="Group 57">
            <a:extLst>
              <a:ext uri="{FF2B5EF4-FFF2-40B4-BE49-F238E27FC236}">
                <a16:creationId xmlns:a16="http://schemas.microsoft.com/office/drawing/2014/main" id="{DE13CDF2-AA69-2387-BB73-8044C8664D9D}"/>
              </a:ext>
            </a:extLst>
          </p:cNvPr>
          <p:cNvGrpSpPr/>
          <p:nvPr/>
        </p:nvGrpSpPr>
        <p:grpSpPr>
          <a:xfrm>
            <a:off x="5135696" y="2899348"/>
            <a:ext cx="941887" cy="1097883"/>
            <a:chOff x="6987216" y="3329151"/>
            <a:chExt cx="1442316" cy="1681194"/>
          </a:xfrm>
        </p:grpSpPr>
        <p:sp>
          <p:nvSpPr>
            <p:cNvPr id="59" name="Oval 58">
              <a:hlinkClick r:id="rId13" action="ppaction://hlinksldjump"/>
              <a:extLst>
                <a:ext uri="{FF2B5EF4-FFF2-40B4-BE49-F238E27FC236}">
                  <a16:creationId xmlns:a16="http://schemas.microsoft.com/office/drawing/2014/main" id="{C816E911-0394-A5CB-C996-27005158FAC3}"/>
                </a:ext>
              </a:extLst>
            </p:cNvPr>
            <p:cNvSpPr/>
            <p:nvPr/>
          </p:nvSpPr>
          <p:spPr>
            <a:xfrm>
              <a:off x="6987216" y="3519567"/>
              <a:ext cx="1385051" cy="1385051"/>
            </a:xfrm>
            <a:prstGeom prst="ellipse">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0" name="Picture 59">
              <a:hlinkClick r:id="rId13" action="ppaction://hlinksldjump"/>
              <a:extLst>
                <a:ext uri="{FF2B5EF4-FFF2-40B4-BE49-F238E27FC236}">
                  <a16:creationId xmlns:a16="http://schemas.microsoft.com/office/drawing/2014/main" id="{4C05801A-32A6-37AC-458B-15BC1FF80AED}"/>
                </a:ext>
              </a:extLst>
            </p:cNvPr>
            <p:cNvPicPr>
              <a:picLocks noChangeAspect="1"/>
            </p:cNvPicPr>
            <p:nvPr/>
          </p:nvPicPr>
          <p:blipFill>
            <a:blip r:embed="rId15" cstate="print">
              <a:extLst>
                <a:ext uri="{28A0092B-C50C-407E-A947-70E740481C1C}">
                  <a14:useLocalDpi xmlns:a14="http://schemas.microsoft.com/office/drawing/2010/main" val="0"/>
                </a:ext>
              </a:extLst>
            </a:blip>
            <a:srcRect t="536" b="536"/>
            <a:stretch/>
          </p:blipFill>
          <p:spPr>
            <a:xfrm>
              <a:off x="7021928" y="3329151"/>
              <a:ext cx="1407604" cy="1681194"/>
            </a:xfrm>
            <a:prstGeom prst="rect">
              <a:avLst/>
            </a:prstGeom>
          </p:spPr>
        </p:pic>
      </p:grpSp>
    </p:spTree>
    <p:extLst>
      <p:ext uri="{BB962C8B-B14F-4D97-AF65-F5344CB8AC3E}">
        <p14:creationId xmlns:p14="http://schemas.microsoft.com/office/powerpoint/2010/main" val="2682821620"/>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22000" decel="6000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22000" decel="6000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accel="22000" decel="6000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2" presetClass="entr" presetSubtype="4" accel="22000" decel="6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accel="22000" decel="6000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childTnLst>
                          </p:cTn>
                        </p:par>
                        <p:par>
                          <p:cTn id="31" fill="hold">
                            <p:stCondLst>
                              <p:cond delay="500"/>
                            </p:stCondLst>
                            <p:childTnLst>
                              <p:par>
                                <p:cTn id="32" presetID="2" presetClass="entr" presetSubtype="4" accel="22000" decel="60000"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ppt_x"/>
                                          </p:val>
                                        </p:tav>
                                        <p:tav tm="100000">
                                          <p:val>
                                            <p:strVal val="#ppt_x"/>
                                          </p:val>
                                        </p:tav>
                                      </p:tavLst>
                                    </p:anim>
                                    <p:anim calcmode="lin" valueType="num">
                                      <p:cBhvr additive="base">
                                        <p:cTn id="3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accel="22000" decel="60000" fill="hold" nodeType="click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additive="base">
                                        <p:cTn id="40" dur="500" fill="hold"/>
                                        <p:tgtEl>
                                          <p:spTgt spid="23"/>
                                        </p:tgtEl>
                                        <p:attrNameLst>
                                          <p:attrName>ppt_x</p:attrName>
                                        </p:attrNameLst>
                                      </p:cBhvr>
                                      <p:tavLst>
                                        <p:tav tm="0">
                                          <p:val>
                                            <p:strVal val="#ppt_x"/>
                                          </p:val>
                                        </p:tav>
                                        <p:tav tm="100000">
                                          <p:val>
                                            <p:strVal val="#ppt_x"/>
                                          </p:val>
                                        </p:tav>
                                      </p:tavLst>
                                    </p:anim>
                                    <p:anim calcmode="lin" valueType="num">
                                      <p:cBhvr additive="base">
                                        <p:cTn id="41" dur="500" fill="hold"/>
                                        <p:tgtEl>
                                          <p:spTgt spid="23"/>
                                        </p:tgtEl>
                                        <p:attrNameLst>
                                          <p:attrName>ppt_y</p:attrName>
                                        </p:attrNameLst>
                                      </p:cBhvr>
                                      <p:tavLst>
                                        <p:tav tm="0">
                                          <p:val>
                                            <p:strVal val="1+#ppt_h/2"/>
                                          </p:val>
                                        </p:tav>
                                        <p:tav tm="100000">
                                          <p:val>
                                            <p:strVal val="#ppt_y"/>
                                          </p:val>
                                        </p:tav>
                                      </p:tavLst>
                                    </p:anim>
                                  </p:childTnLst>
                                </p:cTn>
                              </p:par>
                            </p:childTnLst>
                          </p:cTn>
                        </p:par>
                        <p:par>
                          <p:cTn id="42" fill="hold">
                            <p:stCondLst>
                              <p:cond delay="500"/>
                            </p:stCondLst>
                            <p:childTnLst>
                              <p:par>
                                <p:cTn id="43" presetID="2" presetClass="entr" presetSubtype="4" accel="22000" decel="60000"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500" fill="hold"/>
                                        <p:tgtEl>
                                          <p:spTgt spid="20"/>
                                        </p:tgtEl>
                                        <p:attrNameLst>
                                          <p:attrName>ppt_x</p:attrName>
                                        </p:attrNameLst>
                                      </p:cBhvr>
                                      <p:tavLst>
                                        <p:tav tm="0">
                                          <p:val>
                                            <p:strVal val="#ppt_x"/>
                                          </p:val>
                                        </p:tav>
                                        <p:tav tm="100000">
                                          <p:val>
                                            <p:strVal val="#ppt_x"/>
                                          </p:val>
                                        </p:tav>
                                      </p:tavLst>
                                    </p:anim>
                                    <p:anim calcmode="lin" valueType="num">
                                      <p:cBhvr additive="base">
                                        <p:cTn id="4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accel="22000" decel="60000" fill="hold" nodeType="click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fill="hold"/>
                                        <p:tgtEl>
                                          <p:spTgt spid="32"/>
                                        </p:tgtEl>
                                        <p:attrNameLst>
                                          <p:attrName>ppt_x</p:attrName>
                                        </p:attrNameLst>
                                      </p:cBhvr>
                                      <p:tavLst>
                                        <p:tav tm="0">
                                          <p:val>
                                            <p:strVal val="#ppt_x"/>
                                          </p:val>
                                        </p:tav>
                                        <p:tav tm="100000">
                                          <p:val>
                                            <p:strVal val="#ppt_x"/>
                                          </p:val>
                                        </p:tav>
                                      </p:tavLst>
                                    </p:anim>
                                    <p:anim calcmode="lin" valueType="num">
                                      <p:cBhvr additive="base">
                                        <p:cTn id="52" dur="500" fill="hold"/>
                                        <p:tgtEl>
                                          <p:spTgt spid="32"/>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2" presetClass="entr" presetSubtype="4" accel="22000" decel="60000" fill="hold" grpId="0" nodeType="after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additive="base">
                                        <p:cTn id="56" dur="500" fill="hold"/>
                                        <p:tgtEl>
                                          <p:spTgt spid="30"/>
                                        </p:tgtEl>
                                        <p:attrNameLst>
                                          <p:attrName>ppt_x</p:attrName>
                                        </p:attrNameLst>
                                      </p:cBhvr>
                                      <p:tavLst>
                                        <p:tav tm="0">
                                          <p:val>
                                            <p:strVal val="#ppt_x"/>
                                          </p:val>
                                        </p:tav>
                                        <p:tav tm="100000">
                                          <p:val>
                                            <p:strVal val="#ppt_x"/>
                                          </p:val>
                                        </p:tav>
                                      </p:tavLst>
                                    </p:anim>
                                    <p:anim calcmode="lin" valueType="num">
                                      <p:cBhvr additive="base">
                                        <p:cTn id="57"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20" grpId="0" animBg="1"/>
      <p:bldP spid="3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a:off x="3155239" y="1787984"/>
            <a:ext cx="5173513" cy="587441"/>
          </a:xfrm>
          <a:prstGeom prst="rect">
            <a:avLst/>
          </a:prstGeom>
          <a:solidFill>
            <a:srgbClr val="F39C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lnSpc>
                <a:spcPct val="150000"/>
              </a:lnSpc>
            </a:pPr>
            <a:r>
              <a:rPr lang="en-GB" dirty="0">
                <a:latin typeface="Twinkl" pitchFamily="50" charset="0"/>
              </a:rPr>
              <a:t>Give/explain the meaning of words in context.</a:t>
            </a:r>
          </a:p>
        </p:txBody>
      </p:sp>
      <p:sp>
        <p:nvSpPr>
          <p:cNvPr id="6" name="Title 5"/>
          <p:cNvSpPr>
            <a:spLocks noGrp="1"/>
          </p:cNvSpPr>
          <p:nvPr>
            <p:ph type="title"/>
          </p:nvPr>
        </p:nvSpPr>
        <p:spPr/>
        <p:txBody>
          <a:bodyPr/>
          <a:lstStyle/>
          <a:p>
            <a:r>
              <a:rPr lang="en-GB" sz="3600" dirty="0">
                <a:latin typeface="Twinkl" pitchFamily="50" charset="0"/>
              </a:rPr>
              <a:t>What Does </a:t>
            </a:r>
            <a:r>
              <a:rPr lang="en-GB" sz="3600" dirty="0">
                <a:solidFill>
                  <a:srgbClr val="BE0928"/>
                </a:solidFill>
                <a:latin typeface="Twinkl" pitchFamily="50" charset="0"/>
              </a:rPr>
              <a:t>Vocabulary Victor </a:t>
            </a:r>
            <a:r>
              <a:rPr lang="en-GB" sz="3600" dirty="0">
                <a:latin typeface="Twinkl" pitchFamily="50" charset="0"/>
              </a:rPr>
              <a:t>Do?</a:t>
            </a:r>
            <a:endParaRPr lang="en-GB" sz="3600" dirty="0"/>
          </a:p>
        </p:txBody>
      </p:sp>
      <p:grpSp>
        <p:nvGrpSpPr>
          <p:cNvPr id="10" name="Group 9"/>
          <p:cNvGrpSpPr/>
          <p:nvPr/>
        </p:nvGrpSpPr>
        <p:grpSpPr>
          <a:xfrm>
            <a:off x="2126873" y="1473201"/>
            <a:ext cx="6201880" cy="412642"/>
            <a:chOff x="265022" y="2056535"/>
            <a:chExt cx="8229273" cy="412642"/>
          </a:xfrm>
        </p:grpSpPr>
        <p:sp>
          <p:nvSpPr>
            <p:cNvPr id="23" name="Snip Single Corner Rectangle 22"/>
            <p:cNvSpPr/>
            <p:nvPr/>
          </p:nvSpPr>
          <p:spPr>
            <a:xfrm>
              <a:off x="265022" y="2056535"/>
              <a:ext cx="8229273" cy="412642"/>
            </a:xfrm>
            <a:prstGeom prst="snip1Rect">
              <a:avLst>
                <a:gd name="adj" fmla="val 50000"/>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TextBox 23"/>
            <p:cNvSpPr txBox="1"/>
            <p:nvPr/>
          </p:nvSpPr>
          <p:spPr>
            <a:xfrm>
              <a:off x="1348704" y="2079797"/>
              <a:ext cx="7145591" cy="369332"/>
            </a:xfrm>
            <a:prstGeom prst="rect">
              <a:avLst/>
            </a:prstGeom>
            <a:noFill/>
          </p:spPr>
          <p:txBody>
            <a:bodyPr wrap="square" rtlCol="0">
              <a:spAutoFit/>
            </a:bodyPr>
            <a:lstStyle/>
            <a:p>
              <a:r>
                <a:rPr lang="en-GB" dirty="0">
                  <a:solidFill>
                    <a:schemeClr val="bg1"/>
                  </a:solidFill>
                  <a:latin typeface="Twinkl" pitchFamily="50" charset="0"/>
                </a:rPr>
                <a:t>Vocabulary Victor helps with content domain </a:t>
              </a:r>
              <a:r>
                <a:rPr lang="en-GB" b="1" dirty="0">
                  <a:solidFill>
                    <a:schemeClr val="bg1"/>
                  </a:solidFill>
                  <a:latin typeface="Twinkl" pitchFamily="50" charset="0"/>
                </a:rPr>
                <a:t>2a:</a:t>
              </a:r>
              <a:endParaRPr lang="en-GB" dirty="0">
                <a:solidFill>
                  <a:schemeClr val="bg1"/>
                </a:solidFill>
              </a:endParaRPr>
            </a:p>
          </p:txBody>
        </p:sp>
      </p:grpSp>
      <p:sp>
        <p:nvSpPr>
          <p:cNvPr id="47" name="Content Placeholder 6"/>
          <p:cNvSpPr txBox="1">
            <a:spLocks/>
          </p:cNvSpPr>
          <p:nvPr/>
        </p:nvSpPr>
        <p:spPr>
          <a:xfrm>
            <a:off x="2943574" y="2580101"/>
            <a:ext cx="5385177" cy="749975"/>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latin typeface="Twinkl" pitchFamily="50" charset="0"/>
              </a:rPr>
              <a:t>This means that he is there to help you to work out the </a:t>
            </a:r>
            <a:r>
              <a:rPr lang="en-GB" b="1" dirty="0">
                <a:latin typeface="Twinkl" pitchFamily="50" charset="0"/>
              </a:rPr>
              <a:t>meaning</a:t>
            </a:r>
            <a:r>
              <a:rPr lang="en-GB" dirty="0">
                <a:latin typeface="Twinkl" pitchFamily="50" charset="0"/>
              </a:rPr>
              <a:t> of words you don’t know. </a:t>
            </a:r>
          </a:p>
        </p:txBody>
      </p:sp>
      <p:sp>
        <p:nvSpPr>
          <p:cNvPr id="50" name="Content Placeholder 6"/>
          <p:cNvSpPr txBox="1">
            <a:spLocks/>
          </p:cNvSpPr>
          <p:nvPr/>
        </p:nvSpPr>
        <p:spPr>
          <a:xfrm>
            <a:off x="852463" y="4418983"/>
            <a:ext cx="6654645" cy="1518163"/>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This means using the story so far, the sentences</a:t>
            </a:r>
            <a:br>
              <a:rPr lang="en-GB" dirty="0">
                <a:latin typeface="Twinkl" pitchFamily="50" charset="0"/>
              </a:rPr>
            </a:br>
            <a:r>
              <a:rPr lang="en-GB" dirty="0">
                <a:latin typeface="Twinkl" pitchFamily="50" charset="0"/>
              </a:rPr>
              <a:t>around the words and what you already know about</a:t>
            </a:r>
            <a:br>
              <a:rPr lang="en-GB" dirty="0">
                <a:latin typeface="Twinkl" pitchFamily="50" charset="0"/>
              </a:rPr>
            </a:br>
            <a:r>
              <a:rPr lang="en-GB" dirty="0">
                <a:latin typeface="Twinkl" pitchFamily="50" charset="0"/>
              </a:rPr>
              <a:t>the plot to figure out what the words must mean. </a:t>
            </a:r>
            <a:endParaRPr lang="en-GB" dirty="0">
              <a:latin typeface="Twinkl" pitchFamily="50" charset="0"/>
              <a:ea typeface="Tahoma" panose="020B0604030504040204" pitchFamily="34" charset="0"/>
              <a:cs typeface="Tahoma" panose="020B0604030504040204" pitchFamily="34" charset="0"/>
            </a:endParaRPr>
          </a:p>
        </p:txBody>
      </p:sp>
      <p:grpSp>
        <p:nvGrpSpPr>
          <p:cNvPr id="63" name="Group 62"/>
          <p:cNvGrpSpPr/>
          <p:nvPr/>
        </p:nvGrpSpPr>
        <p:grpSpPr>
          <a:xfrm>
            <a:off x="187648" y="192269"/>
            <a:ext cx="526727" cy="526727"/>
            <a:chOff x="187648" y="192269"/>
            <a:chExt cx="526727" cy="526727"/>
          </a:xfrm>
        </p:grpSpPr>
        <p:sp>
          <p:nvSpPr>
            <p:cNvPr id="25" name="Oval 24">
              <a:hlinkClick r:id="rId2" action="ppaction://hlinksldjump"/>
            </p:cNvPr>
            <p:cNvSpPr/>
            <p:nvPr/>
          </p:nvSpPr>
          <p:spPr>
            <a:xfrm rot="10800000">
              <a:off x="187648" y="192269"/>
              <a:ext cx="526727" cy="526727"/>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2" name="Picture 6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0481" y="289920"/>
              <a:ext cx="301059" cy="331425"/>
            </a:xfrm>
            <a:prstGeom prst="rect">
              <a:avLst/>
            </a:prstGeom>
          </p:spPr>
        </p:pic>
      </p:grpSp>
      <p:grpSp>
        <p:nvGrpSpPr>
          <p:cNvPr id="64" name="Group 63"/>
          <p:cNvGrpSpPr/>
          <p:nvPr/>
        </p:nvGrpSpPr>
        <p:grpSpPr>
          <a:xfrm>
            <a:off x="8296183" y="6047290"/>
            <a:ext cx="526727" cy="526727"/>
            <a:chOff x="7365812" y="5420982"/>
            <a:chExt cx="672029" cy="672029"/>
          </a:xfrm>
          <a:effectLst>
            <a:outerShdw dist="88900" dir="3360000" sx="78000" sy="78000" algn="ctr" rotWithShape="0">
              <a:srgbClr val="000000">
                <a:alpha val="10000"/>
              </a:srgbClr>
            </a:outerShdw>
          </a:effectLst>
        </p:grpSpPr>
        <p:sp>
          <p:nvSpPr>
            <p:cNvPr id="65" name="Oval 64">
              <a:hlinkClick r:id="" action="ppaction://hlinkshowjump?jump=nextslide"/>
            </p:cNvPr>
            <p:cNvSpPr/>
            <p:nvPr/>
          </p:nvSpPr>
          <p:spPr>
            <a:xfrm>
              <a:off x="7365812" y="5420982"/>
              <a:ext cx="672029" cy="672029"/>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6" name="Right Arrow 65">
              <a:hlinkClick r:id="" action="ppaction://hlinkshowjump?jump=nextslide"/>
            </p:cNvPr>
            <p:cNvSpPr/>
            <p:nvPr/>
          </p:nvSpPr>
          <p:spPr>
            <a:xfrm>
              <a:off x="7524278" y="5600303"/>
              <a:ext cx="406371" cy="302111"/>
            </a:xfrm>
            <a:prstGeom prst="rightArrow">
              <a:avLst>
                <a:gd name="adj1" fmla="val 50000"/>
                <a:gd name="adj2" fmla="val 80955"/>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3" name="Group 2"/>
          <p:cNvGrpSpPr/>
          <p:nvPr/>
        </p:nvGrpSpPr>
        <p:grpSpPr>
          <a:xfrm>
            <a:off x="714375" y="1328176"/>
            <a:ext cx="1833934" cy="1809133"/>
            <a:chOff x="714375" y="1328176"/>
            <a:chExt cx="1833934" cy="1809133"/>
          </a:xfrm>
        </p:grpSpPr>
        <p:grpSp>
          <p:nvGrpSpPr>
            <p:cNvPr id="13" name="Group 12"/>
            <p:cNvGrpSpPr/>
            <p:nvPr/>
          </p:nvGrpSpPr>
          <p:grpSpPr>
            <a:xfrm>
              <a:off x="714375" y="1328176"/>
              <a:ext cx="1833934" cy="1809133"/>
              <a:chOff x="1003277" y="3182186"/>
              <a:chExt cx="1833934" cy="1809133"/>
            </a:xfrm>
          </p:grpSpPr>
          <p:sp>
            <p:nvSpPr>
              <p:cNvPr id="42" name="Oval 41"/>
              <p:cNvSpPr/>
              <p:nvPr/>
            </p:nvSpPr>
            <p:spPr>
              <a:xfrm>
                <a:off x="1003277" y="3295473"/>
                <a:ext cx="1695846" cy="1695846"/>
              </a:xfrm>
              <a:prstGeom prst="ellipse">
                <a:avLst/>
              </a:prstGeom>
              <a:solidFill>
                <a:srgbClr val="BE0928"/>
              </a:solidFill>
              <a:ln w="28575">
                <a:solidFill>
                  <a:srgbClr val="BE09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Oval 42"/>
              <p:cNvSpPr/>
              <p:nvPr/>
            </p:nvSpPr>
            <p:spPr>
              <a:xfrm>
                <a:off x="1141365" y="3182186"/>
                <a:ext cx="1695846" cy="1695846"/>
              </a:xfrm>
              <a:prstGeom prst="ellipse">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p>
            </p:txBody>
          </p:sp>
          <p:sp>
            <p:nvSpPr>
              <p:cNvPr id="12" name="Oval 11"/>
              <p:cNvSpPr/>
              <p:nvPr/>
            </p:nvSpPr>
            <p:spPr>
              <a:xfrm>
                <a:off x="1141365" y="3182186"/>
                <a:ext cx="1695846" cy="1695846"/>
              </a:xfrm>
              <a:prstGeom prst="ellipse">
                <a:avLst/>
              </a:prstGeom>
              <a:solidFill>
                <a:schemeClr val="bg1"/>
              </a:solidFill>
              <a:ln w="28575">
                <a:solidFill>
                  <a:srgbClr val="BE09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2" name="Picture 1"/>
            <p:cNvPicPr>
              <a:picLocks noChangeAspect="1"/>
            </p:cNvPicPr>
            <p:nvPr/>
          </p:nvPicPr>
          <p:blipFill>
            <a:blip r:embed="rId4">
              <a:extLst>
                <a:ext uri="{28A0092B-C50C-407E-A947-70E740481C1C}">
                  <a14:useLocalDpi xmlns:a14="http://schemas.microsoft.com/office/drawing/2010/main" val="0"/>
                </a:ext>
              </a:extLst>
            </a:blip>
            <a:srcRect l="667" r="667"/>
            <a:stretch/>
          </p:blipFill>
          <p:spPr>
            <a:xfrm>
              <a:off x="1037457" y="1503837"/>
              <a:ext cx="1325857" cy="1361171"/>
            </a:xfrm>
            <a:prstGeom prst="rect">
              <a:avLst/>
            </a:prstGeom>
          </p:spPr>
        </p:pic>
      </p:grpSp>
      <p:sp>
        <p:nvSpPr>
          <p:cNvPr id="26" name="Rectangle 25"/>
          <p:cNvSpPr/>
          <p:nvPr/>
        </p:nvSpPr>
        <p:spPr>
          <a:xfrm>
            <a:off x="1025096" y="3580513"/>
            <a:ext cx="7303655" cy="772107"/>
          </a:xfrm>
          <a:prstGeom prst="rect">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He helps you to do this by looking at the words or</a:t>
            </a:r>
            <a:br>
              <a:rPr lang="en-GB" dirty="0">
                <a:latin typeface="Twinkl" pitchFamily="50" charset="0"/>
              </a:rPr>
            </a:br>
            <a:r>
              <a:rPr lang="en-GB" dirty="0">
                <a:latin typeface="Twinkl" pitchFamily="50" charset="0"/>
              </a:rPr>
              <a:t>phrases you’re unsure of in </a:t>
            </a:r>
            <a:r>
              <a:rPr lang="en-GB" b="1" dirty="0">
                <a:latin typeface="Twinkl" pitchFamily="50" charset="0"/>
              </a:rPr>
              <a:t>context</a:t>
            </a:r>
            <a:r>
              <a:rPr lang="en-GB" dirty="0">
                <a:latin typeface="Twinkl" pitchFamily="50" charset="0"/>
              </a:rPr>
              <a:t>. </a:t>
            </a:r>
          </a:p>
        </p:txBody>
      </p:sp>
      <p:pic>
        <p:nvPicPr>
          <p:cNvPr id="22" name="Picture 2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83648" y="4233953"/>
            <a:ext cx="1875898" cy="1932005"/>
          </a:xfrm>
          <a:prstGeom prst="rect">
            <a:avLst/>
          </a:prstGeom>
        </p:spPr>
      </p:pic>
    </p:spTree>
    <p:extLst>
      <p:ext uri="{BB962C8B-B14F-4D97-AF65-F5344CB8AC3E}">
        <p14:creationId xmlns:p14="http://schemas.microsoft.com/office/powerpoint/2010/main" val="3500436383"/>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22000" decel="52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accel="22000" decel="5200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0-#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400"/>
                                        <p:tgtEl>
                                          <p:spTgt spid="45"/>
                                        </p:tgtEl>
                                      </p:cBhvr>
                                    </p:animEffect>
                                    <p:anim calcmode="lin" valueType="num">
                                      <p:cBhvr>
                                        <p:cTn id="20" dur="400" fill="hold"/>
                                        <p:tgtEl>
                                          <p:spTgt spid="45"/>
                                        </p:tgtEl>
                                        <p:attrNameLst>
                                          <p:attrName>ppt_x</p:attrName>
                                        </p:attrNameLst>
                                      </p:cBhvr>
                                      <p:tavLst>
                                        <p:tav tm="0">
                                          <p:val>
                                            <p:strVal val="#ppt_x"/>
                                          </p:val>
                                        </p:tav>
                                        <p:tav tm="100000">
                                          <p:val>
                                            <p:strVal val="#ppt_x"/>
                                          </p:val>
                                        </p:tav>
                                      </p:tavLst>
                                    </p:anim>
                                    <p:anim calcmode="lin" valueType="num">
                                      <p:cBhvr>
                                        <p:cTn id="21" dur="4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47"/>
                                        </p:tgtEl>
                                        <p:attrNameLst>
                                          <p:attrName>style.visibility</p:attrName>
                                        </p:attrNameLst>
                                      </p:cBhvr>
                                      <p:to>
                                        <p:strVal val="visible"/>
                                      </p:to>
                                    </p:set>
                                    <p:animEffect transition="in" filter="fade">
                                      <p:cBhvr>
                                        <p:cTn id="26" dur="500"/>
                                        <p:tgtEl>
                                          <p:spTgt spid="47"/>
                                        </p:tgtEl>
                                      </p:cBhvr>
                                    </p:animEffect>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grpId="0" nodeType="click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400"/>
                                        <p:tgtEl>
                                          <p:spTgt spid="26"/>
                                        </p:tgtEl>
                                      </p:cBhvr>
                                    </p:animEffect>
                                    <p:anim calcmode="lin" valueType="num">
                                      <p:cBhvr>
                                        <p:cTn id="32" dur="400" fill="hold"/>
                                        <p:tgtEl>
                                          <p:spTgt spid="26"/>
                                        </p:tgtEl>
                                        <p:attrNameLst>
                                          <p:attrName>ppt_x</p:attrName>
                                        </p:attrNameLst>
                                      </p:cBhvr>
                                      <p:tavLst>
                                        <p:tav tm="0">
                                          <p:val>
                                            <p:strVal val="#ppt_x"/>
                                          </p:val>
                                        </p:tav>
                                        <p:tav tm="100000">
                                          <p:val>
                                            <p:strVal val="#ppt_x"/>
                                          </p:val>
                                        </p:tav>
                                      </p:tavLst>
                                    </p:anim>
                                    <p:anim calcmode="lin" valueType="num">
                                      <p:cBhvr>
                                        <p:cTn id="33" dur="4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accel="24000" decel="48000" fill="hold" grpId="0" nodeType="click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additive="base">
                                        <p:cTn id="38" dur="500" fill="hold"/>
                                        <p:tgtEl>
                                          <p:spTgt spid="50"/>
                                        </p:tgtEl>
                                        <p:attrNameLst>
                                          <p:attrName>ppt_x</p:attrName>
                                        </p:attrNameLst>
                                      </p:cBhvr>
                                      <p:tavLst>
                                        <p:tav tm="0">
                                          <p:val>
                                            <p:strVal val="#ppt_x"/>
                                          </p:val>
                                        </p:tav>
                                        <p:tav tm="100000">
                                          <p:val>
                                            <p:strVal val="#ppt_x"/>
                                          </p:val>
                                        </p:tav>
                                      </p:tavLst>
                                    </p:anim>
                                    <p:anim calcmode="lin" valueType="num">
                                      <p:cBhvr additive="base">
                                        <p:cTn id="39" dur="500" fill="hold"/>
                                        <p:tgtEl>
                                          <p:spTgt spid="50"/>
                                        </p:tgtEl>
                                        <p:attrNameLst>
                                          <p:attrName>ppt_y</p:attrName>
                                        </p:attrNameLst>
                                      </p:cBhvr>
                                      <p:tavLst>
                                        <p:tav tm="0">
                                          <p:val>
                                            <p:strVal val="1+#ppt_h/2"/>
                                          </p:val>
                                        </p:tav>
                                        <p:tav tm="100000">
                                          <p:val>
                                            <p:strVal val="#ppt_y"/>
                                          </p:val>
                                        </p:tav>
                                      </p:tavLst>
                                    </p:anim>
                                  </p:childTnLst>
                                </p:cTn>
                              </p:par>
                            </p:childTnLst>
                          </p:cTn>
                        </p:par>
                        <p:par>
                          <p:cTn id="40" fill="hold">
                            <p:stCondLst>
                              <p:cond delay="500"/>
                            </p:stCondLst>
                            <p:childTnLst>
                              <p:par>
                                <p:cTn id="41" presetID="10" presetClass="entr" presetSubtype="0" fill="hold"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7" grpId="0"/>
      <p:bldP spid="50" grpId="0"/>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sz="3600" dirty="0">
                <a:latin typeface="Twinkl" pitchFamily="50" charset="0"/>
              </a:rPr>
              <a:t>What Might </a:t>
            </a:r>
            <a:r>
              <a:rPr lang="en-GB" sz="3600" dirty="0">
                <a:solidFill>
                  <a:srgbClr val="BE0928"/>
                </a:solidFill>
                <a:latin typeface="Twinkl" pitchFamily="50" charset="0"/>
              </a:rPr>
              <a:t>Vocabulary Victor</a:t>
            </a:r>
            <a:r>
              <a:rPr lang="en-GB" sz="3600" dirty="0">
                <a:solidFill>
                  <a:srgbClr val="ED6C76"/>
                </a:solidFill>
                <a:latin typeface="Twinkl" pitchFamily="50" charset="0"/>
              </a:rPr>
              <a:t> </a:t>
            </a:r>
            <a:r>
              <a:rPr lang="en-GB" sz="3600" dirty="0">
                <a:latin typeface="Twinkl" pitchFamily="50" charset="0"/>
              </a:rPr>
              <a:t>Ask?</a:t>
            </a:r>
            <a:endParaRPr lang="en-GB" sz="3600" dirty="0"/>
          </a:p>
        </p:txBody>
      </p:sp>
      <p:grpSp>
        <p:nvGrpSpPr>
          <p:cNvPr id="18" name="Group 17"/>
          <p:cNvGrpSpPr/>
          <p:nvPr/>
        </p:nvGrpSpPr>
        <p:grpSpPr>
          <a:xfrm>
            <a:off x="-293076" y="1680564"/>
            <a:ext cx="8787372" cy="412642"/>
            <a:chOff x="-293076" y="1680564"/>
            <a:chExt cx="8787372" cy="412642"/>
          </a:xfrm>
        </p:grpSpPr>
        <p:sp>
          <p:nvSpPr>
            <p:cNvPr id="9" name="Snip Single Corner Rectangle 8"/>
            <p:cNvSpPr/>
            <p:nvPr/>
          </p:nvSpPr>
          <p:spPr>
            <a:xfrm>
              <a:off x="-293076" y="1680564"/>
              <a:ext cx="8787372" cy="412642"/>
            </a:xfrm>
            <a:prstGeom prst="snip1Rect">
              <a:avLst>
                <a:gd name="adj" fmla="val 50000"/>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TextBox 15"/>
            <p:cNvSpPr txBox="1"/>
            <p:nvPr/>
          </p:nvSpPr>
          <p:spPr>
            <a:xfrm>
              <a:off x="2919760" y="1703826"/>
              <a:ext cx="5574535" cy="369332"/>
            </a:xfrm>
            <a:prstGeom prst="rect">
              <a:avLst/>
            </a:prstGeom>
            <a:noFill/>
          </p:spPr>
          <p:txBody>
            <a:bodyPr wrap="square" rtlCol="0">
              <a:spAutoFit/>
            </a:bodyPr>
            <a:lstStyle/>
            <a:p>
              <a:pPr algn="ctr"/>
              <a:r>
                <a:rPr lang="en-GB" dirty="0">
                  <a:solidFill>
                    <a:schemeClr val="bg1"/>
                  </a:solidFill>
                  <a:latin typeface="Twinkl" pitchFamily="50" charset="0"/>
                </a:rPr>
                <a:t>Vocabulary Victor might ask questions like these:</a:t>
              </a:r>
            </a:p>
          </p:txBody>
        </p:sp>
      </p:grpSp>
      <p:grpSp>
        <p:nvGrpSpPr>
          <p:cNvPr id="17" name="Group 16"/>
          <p:cNvGrpSpPr/>
          <p:nvPr/>
        </p:nvGrpSpPr>
        <p:grpSpPr>
          <a:xfrm>
            <a:off x="-1045592" y="1887950"/>
            <a:ext cx="5017169" cy="6108592"/>
            <a:chOff x="-1212551" y="1887950"/>
            <a:chExt cx="5017169" cy="6108592"/>
          </a:xfrm>
        </p:grpSpPr>
        <p:sp>
          <p:nvSpPr>
            <p:cNvPr id="7" name="Oval 6"/>
            <p:cNvSpPr/>
            <p:nvPr/>
          </p:nvSpPr>
          <p:spPr>
            <a:xfrm>
              <a:off x="-1212551" y="2979373"/>
              <a:ext cx="5017169" cy="5017169"/>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54955" y="1887950"/>
              <a:ext cx="3824419" cy="5940540"/>
            </a:xfrm>
            <a:prstGeom prst="rect">
              <a:avLst/>
            </a:prstGeom>
          </p:spPr>
        </p:pic>
      </p:grpSp>
      <p:sp>
        <p:nvSpPr>
          <p:cNvPr id="36" name="Rectangle 35"/>
          <p:cNvSpPr/>
          <p:nvPr/>
        </p:nvSpPr>
        <p:spPr>
          <a:xfrm>
            <a:off x="3211551" y="2097539"/>
            <a:ext cx="5282744" cy="772107"/>
          </a:xfrm>
          <a:prstGeom prst="rect">
            <a:avLst/>
          </a:prstGeom>
          <a:solidFill>
            <a:srgbClr val="F39C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What does this word tell us about the character/setting/atmosphere?</a:t>
            </a:r>
          </a:p>
        </p:txBody>
      </p:sp>
      <p:sp>
        <p:nvSpPr>
          <p:cNvPr id="39" name="Rectangle 38"/>
          <p:cNvSpPr/>
          <p:nvPr/>
        </p:nvSpPr>
        <p:spPr>
          <a:xfrm>
            <a:off x="3211551" y="2890913"/>
            <a:ext cx="5282744" cy="772107"/>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Look at the sentence/passage and circle a word/phrase that means the same as…</a:t>
            </a:r>
          </a:p>
        </p:txBody>
      </p:sp>
      <p:sp>
        <p:nvSpPr>
          <p:cNvPr id="40" name="Rectangle 39"/>
          <p:cNvSpPr/>
          <p:nvPr/>
        </p:nvSpPr>
        <p:spPr>
          <a:xfrm>
            <a:off x="3211551" y="3692413"/>
            <a:ext cx="5282744" cy="772107"/>
          </a:xfrm>
          <a:prstGeom prst="rect">
            <a:avLst/>
          </a:prstGeom>
          <a:solidFill>
            <a:srgbClr val="F39C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Which word/phrase gives us the impression that the main character is…?</a:t>
            </a:r>
          </a:p>
        </p:txBody>
      </p:sp>
      <p:sp>
        <p:nvSpPr>
          <p:cNvPr id="41" name="Rectangle 40"/>
          <p:cNvSpPr/>
          <p:nvPr/>
        </p:nvSpPr>
        <p:spPr>
          <a:xfrm>
            <a:off x="3211551" y="5034447"/>
            <a:ext cx="5282744" cy="495108"/>
          </a:xfrm>
          <a:prstGeom prst="rect">
            <a:avLst/>
          </a:prstGeom>
          <a:solidFill>
            <a:srgbClr val="F39C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What might that mean?</a:t>
            </a:r>
          </a:p>
        </p:txBody>
      </p:sp>
      <p:sp>
        <p:nvSpPr>
          <p:cNvPr id="42" name="Rectangle 41"/>
          <p:cNvSpPr/>
          <p:nvPr/>
        </p:nvSpPr>
        <p:spPr>
          <a:xfrm>
            <a:off x="3211551" y="5560849"/>
            <a:ext cx="5282744" cy="772107"/>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What do you think the author is saying when they write…?</a:t>
            </a:r>
          </a:p>
        </p:txBody>
      </p:sp>
      <p:sp>
        <p:nvSpPr>
          <p:cNvPr id="43" name="Rectangle 42"/>
          <p:cNvSpPr/>
          <p:nvPr/>
        </p:nvSpPr>
        <p:spPr>
          <a:xfrm>
            <a:off x="3211551" y="4496894"/>
            <a:ext cx="5282744" cy="495108"/>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winkl" pitchFamily="50" charset="0"/>
              </a:rPr>
              <a:t>Why did the author use this word to describe…?</a:t>
            </a:r>
          </a:p>
        </p:txBody>
      </p:sp>
      <p:grpSp>
        <p:nvGrpSpPr>
          <p:cNvPr id="51" name="Group 50"/>
          <p:cNvGrpSpPr/>
          <p:nvPr/>
        </p:nvGrpSpPr>
        <p:grpSpPr>
          <a:xfrm>
            <a:off x="187648" y="192269"/>
            <a:ext cx="526727" cy="526727"/>
            <a:chOff x="187648" y="192269"/>
            <a:chExt cx="526727" cy="526727"/>
          </a:xfrm>
        </p:grpSpPr>
        <p:sp>
          <p:nvSpPr>
            <p:cNvPr id="52" name="Oval 51">
              <a:hlinkClick r:id="rId3" action="ppaction://hlinksldjump"/>
            </p:cNvPr>
            <p:cNvSpPr/>
            <p:nvPr/>
          </p:nvSpPr>
          <p:spPr>
            <a:xfrm rot="10800000">
              <a:off x="187648" y="192269"/>
              <a:ext cx="526727" cy="526727"/>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3" name="Picture 52">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0481" y="289920"/>
              <a:ext cx="301059" cy="331425"/>
            </a:xfrm>
            <a:prstGeom prst="rect">
              <a:avLst/>
            </a:prstGeom>
          </p:spPr>
        </p:pic>
      </p:grpSp>
      <p:grpSp>
        <p:nvGrpSpPr>
          <p:cNvPr id="54" name="Group 53"/>
          <p:cNvGrpSpPr/>
          <p:nvPr/>
        </p:nvGrpSpPr>
        <p:grpSpPr>
          <a:xfrm>
            <a:off x="8296183" y="6047290"/>
            <a:ext cx="526727" cy="526727"/>
            <a:chOff x="7365812" y="5420982"/>
            <a:chExt cx="672029" cy="672029"/>
          </a:xfrm>
          <a:effectLst>
            <a:outerShdw dist="88900" dir="3360000" sx="78000" sy="78000" algn="ctr" rotWithShape="0">
              <a:srgbClr val="000000">
                <a:alpha val="10000"/>
              </a:srgbClr>
            </a:outerShdw>
          </a:effectLst>
        </p:grpSpPr>
        <p:sp>
          <p:nvSpPr>
            <p:cNvPr id="55" name="Oval 54">
              <a:hlinkClick r:id="rId3" action="ppaction://hlinksldjump"/>
            </p:cNvPr>
            <p:cNvSpPr/>
            <p:nvPr/>
          </p:nvSpPr>
          <p:spPr>
            <a:xfrm>
              <a:off x="7365812" y="5420982"/>
              <a:ext cx="672029" cy="672029"/>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6" name="Right Arrow 55">
              <a:hlinkClick r:id="rId3" action="ppaction://hlinksldjump"/>
            </p:cNvPr>
            <p:cNvSpPr/>
            <p:nvPr/>
          </p:nvSpPr>
          <p:spPr>
            <a:xfrm>
              <a:off x="7524278" y="5600303"/>
              <a:ext cx="406371" cy="302111"/>
            </a:xfrm>
            <a:prstGeom prst="rightArrow">
              <a:avLst>
                <a:gd name="adj1" fmla="val 50000"/>
                <a:gd name="adj2" fmla="val 80955"/>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252024447"/>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2" presetClass="entr" presetSubtype="8" accel="22000" decel="5200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accel="22000" decel="52000"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500" fill="hold"/>
                                        <p:tgtEl>
                                          <p:spTgt spid="36"/>
                                        </p:tgtEl>
                                        <p:attrNameLst>
                                          <p:attrName>ppt_x</p:attrName>
                                        </p:attrNameLst>
                                      </p:cBhvr>
                                      <p:tavLst>
                                        <p:tav tm="0">
                                          <p:val>
                                            <p:strVal val="1+#ppt_w/2"/>
                                          </p:val>
                                        </p:tav>
                                        <p:tav tm="100000">
                                          <p:val>
                                            <p:strVal val="#ppt_x"/>
                                          </p:val>
                                        </p:tav>
                                      </p:tavLst>
                                    </p:anim>
                                    <p:anim calcmode="lin" valueType="num">
                                      <p:cBhvr additive="base">
                                        <p:cTn id="18" dur="500" fill="hold"/>
                                        <p:tgtEl>
                                          <p:spTgt spid="36"/>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accel="22000" decel="52000" fill="hold" grpId="0" nodeType="clickEffect">
                                  <p:stCondLst>
                                    <p:cond delay="0"/>
                                  </p:stCondLst>
                                  <p:childTnLst>
                                    <p:set>
                                      <p:cBhvr>
                                        <p:cTn id="22" dur="1" fill="hold">
                                          <p:stCondLst>
                                            <p:cond delay="0"/>
                                          </p:stCondLst>
                                        </p:cTn>
                                        <p:tgtEl>
                                          <p:spTgt spid="39"/>
                                        </p:tgtEl>
                                        <p:attrNameLst>
                                          <p:attrName>style.visibility</p:attrName>
                                        </p:attrNameLst>
                                      </p:cBhvr>
                                      <p:to>
                                        <p:strVal val="visible"/>
                                      </p:to>
                                    </p:set>
                                    <p:anim calcmode="lin" valueType="num">
                                      <p:cBhvr additive="base">
                                        <p:cTn id="23" dur="500" fill="hold"/>
                                        <p:tgtEl>
                                          <p:spTgt spid="39"/>
                                        </p:tgtEl>
                                        <p:attrNameLst>
                                          <p:attrName>ppt_x</p:attrName>
                                        </p:attrNameLst>
                                      </p:cBhvr>
                                      <p:tavLst>
                                        <p:tav tm="0">
                                          <p:val>
                                            <p:strVal val="1+#ppt_w/2"/>
                                          </p:val>
                                        </p:tav>
                                        <p:tav tm="100000">
                                          <p:val>
                                            <p:strVal val="#ppt_x"/>
                                          </p:val>
                                        </p:tav>
                                      </p:tavLst>
                                    </p:anim>
                                    <p:anim calcmode="lin" valueType="num">
                                      <p:cBhvr additive="base">
                                        <p:cTn id="24" dur="500" fill="hold"/>
                                        <p:tgtEl>
                                          <p:spTgt spid="39"/>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accel="22000" decel="52000" fill="hold" grpId="0" nodeType="click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additive="base">
                                        <p:cTn id="29" dur="500" fill="hold"/>
                                        <p:tgtEl>
                                          <p:spTgt spid="40"/>
                                        </p:tgtEl>
                                        <p:attrNameLst>
                                          <p:attrName>ppt_x</p:attrName>
                                        </p:attrNameLst>
                                      </p:cBhvr>
                                      <p:tavLst>
                                        <p:tav tm="0">
                                          <p:val>
                                            <p:strVal val="1+#ppt_w/2"/>
                                          </p:val>
                                        </p:tav>
                                        <p:tav tm="100000">
                                          <p:val>
                                            <p:strVal val="#ppt_x"/>
                                          </p:val>
                                        </p:tav>
                                      </p:tavLst>
                                    </p:anim>
                                    <p:anim calcmode="lin" valueType="num">
                                      <p:cBhvr additive="base">
                                        <p:cTn id="30" dur="500" fill="hold"/>
                                        <p:tgtEl>
                                          <p:spTgt spid="40"/>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accel="22000" decel="52000" fill="hold" grpId="0" nodeType="click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fill="hold"/>
                                        <p:tgtEl>
                                          <p:spTgt spid="43"/>
                                        </p:tgtEl>
                                        <p:attrNameLst>
                                          <p:attrName>ppt_x</p:attrName>
                                        </p:attrNameLst>
                                      </p:cBhvr>
                                      <p:tavLst>
                                        <p:tav tm="0">
                                          <p:val>
                                            <p:strVal val="1+#ppt_w/2"/>
                                          </p:val>
                                        </p:tav>
                                        <p:tav tm="100000">
                                          <p:val>
                                            <p:strVal val="#ppt_x"/>
                                          </p:val>
                                        </p:tav>
                                      </p:tavLst>
                                    </p:anim>
                                    <p:anim calcmode="lin" valueType="num">
                                      <p:cBhvr additive="base">
                                        <p:cTn id="36" dur="500" fill="hold"/>
                                        <p:tgtEl>
                                          <p:spTgt spid="43"/>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accel="22000" decel="52000" fill="hold" grpId="0" nodeType="click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500" fill="hold"/>
                                        <p:tgtEl>
                                          <p:spTgt spid="41"/>
                                        </p:tgtEl>
                                        <p:attrNameLst>
                                          <p:attrName>ppt_x</p:attrName>
                                        </p:attrNameLst>
                                      </p:cBhvr>
                                      <p:tavLst>
                                        <p:tav tm="0">
                                          <p:val>
                                            <p:strVal val="1+#ppt_w/2"/>
                                          </p:val>
                                        </p:tav>
                                        <p:tav tm="100000">
                                          <p:val>
                                            <p:strVal val="#ppt_x"/>
                                          </p:val>
                                        </p:tav>
                                      </p:tavLst>
                                    </p:anim>
                                    <p:anim calcmode="lin" valueType="num">
                                      <p:cBhvr additive="base">
                                        <p:cTn id="42" dur="50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accel="22000" decel="52000" fill="hold" grpId="0" nodeType="clickEffect">
                                  <p:stCondLst>
                                    <p:cond delay="0"/>
                                  </p:stCondLst>
                                  <p:childTnLst>
                                    <p:set>
                                      <p:cBhvr>
                                        <p:cTn id="46" dur="1" fill="hold">
                                          <p:stCondLst>
                                            <p:cond delay="0"/>
                                          </p:stCondLst>
                                        </p:cTn>
                                        <p:tgtEl>
                                          <p:spTgt spid="42"/>
                                        </p:tgtEl>
                                        <p:attrNameLst>
                                          <p:attrName>style.visibility</p:attrName>
                                        </p:attrNameLst>
                                      </p:cBhvr>
                                      <p:to>
                                        <p:strVal val="visible"/>
                                      </p:to>
                                    </p:set>
                                    <p:anim calcmode="lin" valueType="num">
                                      <p:cBhvr additive="base">
                                        <p:cTn id="47" dur="500" fill="hold"/>
                                        <p:tgtEl>
                                          <p:spTgt spid="42"/>
                                        </p:tgtEl>
                                        <p:attrNameLst>
                                          <p:attrName>ppt_x</p:attrName>
                                        </p:attrNameLst>
                                      </p:cBhvr>
                                      <p:tavLst>
                                        <p:tav tm="0">
                                          <p:val>
                                            <p:strVal val="1+#ppt_w/2"/>
                                          </p:val>
                                        </p:tav>
                                        <p:tav tm="100000">
                                          <p:val>
                                            <p:strVal val="#ppt_x"/>
                                          </p:val>
                                        </p:tav>
                                      </p:tavLst>
                                    </p:anim>
                                    <p:anim calcmode="lin" valueType="num">
                                      <p:cBhvr additive="base">
                                        <p:cTn id="48"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0" grpId="0" animBg="1"/>
      <p:bldP spid="41" grpId="0" animBg="1"/>
      <p:bldP spid="42" grpId="0" animBg="1"/>
      <p:bldP spid="4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800" dirty="0"/>
              <a:t>Who Are the Totally </a:t>
            </a:r>
            <a:r>
              <a:rPr lang="en-US" sz="2800" dirty="0" err="1"/>
              <a:t>Pawsome</a:t>
            </a:r>
            <a:r>
              <a:rPr lang="en-US" sz="2800" dirty="0"/>
              <a:t> Reading Gang?</a:t>
            </a:r>
            <a:endParaRPr lang="en-GB" sz="2800" dirty="0"/>
          </a:p>
        </p:txBody>
      </p:sp>
      <p:sp>
        <p:nvSpPr>
          <p:cNvPr id="4" name="Content Placeholder 6"/>
          <p:cNvSpPr txBox="1">
            <a:spLocks/>
          </p:cNvSpPr>
          <p:nvPr/>
        </p:nvSpPr>
        <p:spPr>
          <a:xfrm>
            <a:off x="755651" y="1294053"/>
            <a:ext cx="7632700" cy="749975"/>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latin typeface="Twinkl" pitchFamily="2" charset="0"/>
              </a:rPr>
              <a:t>The Totally </a:t>
            </a:r>
            <a:r>
              <a:rPr lang="en-GB" dirty="0" err="1">
                <a:latin typeface="Twinkl" pitchFamily="2" charset="0"/>
              </a:rPr>
              <a:t>Pawsome</a:t>
            </a:r>
            <a:r>
              <a:rPr lang="en-GB" dirty="0">
                <a:latin typeface="Twinkl" pitchFamily="2" charset="0"/>
              </a:rPr>
              <a:t> Reading Gang is a group of clever canines who each help with one of the reading content domains.</a:t>
            </a:r>
          </a:p>
        </p:txBody>
      </p:sp>
      <p:sp>
        <p:nvSpPr>
          <p:cNvPr id="5" name="Rectangle 4"/>
          <p:cNvSpPr/>
          <p:nvPr/>
        </p:nvSpPr>
        <p:spPr>
          <a:xfrm>
            <a:off x="755651" y="2136307"/>
            <a:ext cx="7632700" cy="495108"/>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latin typeface="Twinkl" pitchFamily="2" charset="0"/>
              </a:rPr>
              <a:t>Click on each dog to find out who they are and what they do.</a:t>
            </a:r>
            <a:endParaRPr lang="en-GB" dirty="0"/>
          </a:p>
        </p:txBody>
      </p:sp>
      <p:sp>
        <p:nvSpPr>
          <p:cNvPr id="2" name="Rectangle 1">
            <a:hlinkClick r:id="rId2" action="ppaction://hlinksldjump"/>
            <a:extLst>
              <a:ext uri="{FF2B5EF4-FFF2-40B4-BE49-F238E27FC236}">
                <a16:creationId xmlns:a16="http://schemas.microsoft.com/office/drawing/2014/main" id="{5DC51F39-5BE2-0ED1-D061-C2D2D7C973FB}"/>
              </a:ext>
            </a:extLst>
          </p:cNvPr>
          <p:cNvSpPr/>
          <p:nvPr/>
        </p:nvSpPr>
        <p:spPr>
          <a:xfrm>
            <a:off x="755651" y="3877805"/>
            <a:ext cx="1843537" cy="464331"/>
          </a:xfrm>
          <a:prstGeom prst="rect">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Vocabulary Victor</a:t>
            </a:r>
            <a:endParaRPr lang="en-GB" sz="1600" dirty="0"/>
          </a:p>
        </p:txBody>
      </p:sp>
      <p:sp>
        <p:nvSpPr>
          <p:cNvPr id="6" name="Rectangle 5">
            <a:hlinkClick r:id="rId3" action="ppaction://hlinksldjump"/>
            <a:extLst>
              <a:ext uri="{FF2B5EF4-FFF2-40B4-BE49-F238E27FC236}">
                <a16:creationId xmlns:a16="http://schemas.microsoft.com/office/drawing/2014/main" id="{EF2D862B-1D6F-96CA-39A3-AEAF0E5110E4}"/>
              </a:ext>
            </a:extLst>
          </p:cNvPr>
          <p:cNvSpPr/>
          <p:nvPr/>
        </p:nvSpPr>
        <p:spPr>
          <a:xfrm>
            <a:off x="6856195" y="3885107"/>
            <a:ext cx="1489803" cy="464331"/>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Predicting Pip</a:t>
            </a:r>
            <a:endParaRPr lang="en-GB" sz="1600" dirty="0"/>
          </a:p>
        </p:txBody>
      </p:sp>
      <p:sp>
        <p:nvSpPr>
          <p:cNvPr id="7" name="Rectangle 6">
            <a:hlinkClick r:id="rId4" action="ppaction://hlinksldjump"/>
            <a:extLst>
              <a:ext uri="{FF2B5EF4-FFF2-40B4-BE49-F238E27FC236}">
                <a16:creationId xmlns:a16="http://schemas.microsoft.com/office/drawing/2014/main" id="{7480E3AC-418F-22D6-2592-20636A70065B}"/>
              </a:ext>
            </a:extLst>
          </p:cNvPr>
          <p:cNvSpPr/>
          <p:nvPr/>
        </p:nvSpPr>
        <p:spPr>
          <a:xfrm>
            <a:off x="2961936" y="3882083"/>
            <a:ext cx="1514967" cy="464331"/>
          </a:xfrm>
          <a:prstGeom prst="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Inference Iggy</a:t>
            </a:r>
            <a:endParaRPr lang="en-GB" sz="1600" dirty="0"/>
          </a:p>
        </p:txBody>
      </p:sp>
      <p:grpSp>
        <p:nvGrpSpPr>
          <p:cNvPr id="8" name="Group 7">
            <a:extLst>
              <a:ext uri="{FF2B5EF4-FFF2-40B4-BE49-F238E27FC236}">
                <a16:creationId xmlns:a16="http://schemas.microsoft.com/office/drawing/2014/main" id="{AA7E5D4E-2AFC-38EC-6AA2-65886E490C0F}"/>
              </a:ext>
            </a:extLst>
          </p:cNvPr>
          <p:cNvGrpSpPr/>
          <p:nvPr/>
        </p:nvGrpSpPr>
        <p:grpSpPr>
          <a:xfrm>
            <a:off x="3267175" y="2841307"/>
            <a:ext cx="914017" cy="1218555"/>
            <a:chOff x="5381005" y="3307982"/>
            <a:chExt cx="1399639" cy="1865980"/>
          </a:xfrm>
        </p:grpSpPr>
        <p:sp>
          <p:nvSpPr>
            <p:cNvPr id="9" name="Oval 8">
              <a:hlinkClick r:id="rId4" action="ppaction://hlinksldjump"/>
              <a:extLst>
                <a:ext uri="{FF2B5EF4-FFF2-40B4-BE49-F238E27FC236}">
                  <a16:creationId xmlns:a16="http://schemas.microsoft.com/office/drawing/2014/main" id="{DE7AF26D-F0AA-7B82-2D24-F17402ED2FDD}"/>
                </a:ext>
              </a:extLst>
            </p:cNvPr>
            <p:cNvSpPr/>
            <p:nvPr/>
          </p:nvSpPr>
          <p:spPr>
            <a:xfrm>
              <a:off x="5381005" y="3522648"/>
              <a:ext cx="1385051" cy="1385051"/>
            </a:xfrm>
            <a:prstGeom prst="ellipse">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hlinkClick r:id="rId4" action="ppaction://hlinksldjump"/>
              <a:extLst>
                <a:ext uri="{FF2B5EF4-FFF2-40B4-BE49-F238E27FC236}">
                  <a16:creationId xmlns:a16="http://schemas.microsoft.com/office/drawing/2014/main" id="{E1169F11-490D-D82B-0951-22DA9D45202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51369" y="3307982"/>
              <a:ext cx="1329275" cy="1865980"/>
            </a:xfrm>
            <a:prstGeom prst="rect">
              <a:avLst/>
            </a:prstGeom>
          </p:spPr>
        </p:pic>
      </p:grpSp>
      <p:grpSp>
        <p:nvGrpSpPr>
          <p:cNvPr id="14" name="Group 13">
            <a:extLst>
              <a:ext uri="{FF2B5EF4-FFF2-40B4-BE49-F238E27FC236}">
                <a16:creationId xmlns:a16="http://schemas.microsoft.com/office/drawing/2014/main" id="{0331B13B-6879-EA74-F7C3-A6BACF723FB5}"/>
              </a:ext>
            </a:extLst>
          </p:cNvPr>
          <p:cNvGrpSpPr/>
          <p:nvPr/>
        </p:nvGrpSpPr>
        <p:grpSpPr>
          <a:xfrm>
            <a:off x="7111456" y="2756804"/>
            <a:ext cx="1072627" cy="1200368"/>
            <a:chOff x="3812316" y="3003044"/>
            <a:chExt cx="1642518" cy="1838130"/>
          </a:xfrm>
        </p:grpSpPr>
        <p:sp>
          <p:nvSpPr>
            <p:cNvPr id="15" name="Oval 14">
              <a:extLst>
                <a:ext uri="{FF2B5EF4-FFF2-40B4-BE49-F238E27FC236}">
                  <a16:creationId xmlns:a16="http://schemas.microsoft.com/office/drawing/2014/main" id="{6887C8F9-0E06-9659-9507-EAD81320457F}"/>
                </a:ext>
              </a:extLst>
            </p:cNvPr>
            <p:cNvSpPr/>
            <p:nvPr/>
          </p:nvSpPr>
          <p:spPr>
            <a:xfrm>
              <a:off x="3869581" y="3456123"/>
              <a:ext cx="1385051" cy="1385051"/>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hlinkClick r:id="rId3" action="ppaction://hlinksldjump"/>
              <a:extLst>
                <a:ext uri="{FF2B5EF4-FFF2-40B4-BE49-F238E27FC236}">
                  <a16:creationId xmlns:a16="http://schemas.microsoft.com/office/drawing/2014/main" id="{67486123-9927-828F-C318-9495D459107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12316" y="3003044"/>
              <a:ext cx="1642518" cy="1793722"/>
            </a:xfrm>
            <a:prstGeom prst="rect">
              <a:avLst/>
            </a:prstGeom>
          </p:spPr>
        </p:pic>
      </p:grpSp>
      <p:grpSp>
        <p:nvGrpSpPr>
          <p:cNvPr id="17" name="Group 16">
            <a:extLst>
              <a:ext uri="{FF2B5EF4-FFF2-40B4-BE49-F238E27FC236}">
                <a16:creationId xmlns:a16="http://schemas.microsoft.com/office/drawing/2014/main" id="{4DA42DE5-5CF9-305D-0545-A21FF99F63B9}"/>
              </a:ext>
            </a:extLst>
          </p:cNvPr>
          <p:cNvGrpSpPr/>
          <p:nvPr/>
        </p:nvGrpSpPr>
        <p:grpSpPr>
          <a:xfrm>
            <a:off x="1069399" y="2756803"/>
            <a:ext cx="1018333" cy="1155924"/>
            <a:chOff x="484817" y="3071570"/>
            <a:chExt cx="1559379" cy="1770073"/>
          </a:xfrm>
        </p:grpSpPr>
        <p:sp>
          <p:nvSpPr>
            <p:cNvPr id="18" name="Oval 17">
              <a:hlinkClick r:id="rId2" action="ppaction://hlinksldjump"/>
              <a:extLst>
                <a:ext uri="{FF2B5EF4-FFF2-40B4-BE49-F238E27FC236}">
                  <a16:creationId xmlns:a16="http://schemas.microsoft.com/office/drawing/2014/main" id="{61142024-FEE8-55F3-FB28-D9E7FB20AF9F}"/>
                </a:ext>
              </a:extLst>
            </p:cNvPr>
            <p:cNvSpPr/>
            <p:nvPr/>
          </p:nvSpPr>
          <p:spPr>
            <a:xfrm>
              <a:off x="659145" y="3390545"/>
              <a:ext cx="1385051" cy="1385051"/>
            </a:xfrm>
            <a:prstGeom prst="ellipse">
              <a:avLst/>
            </a:prstGeom>
            <a:solidFill>
              <a:srgbClr val="BE0928"/>
            </a:solidFill>
            <a:ln>
              <a:solidFill>
                <a:srgbClr val="BE09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9" name="Picture 18">
              <a:hlinkClick r:id="rId2" action="ppaction://hlinksldjump"/>
              <a:extLst>
                <a:ext uri="{FF2B5EF4-FFF2-40B4-BE49-F238E27FC236}">
                  <a16:creationId xmlns:a16="http://schemas.microsoft.com/office/drawing/2014/main" id="{68B19360-15EB-D9C4-0CB0-E50763408C4B}"/>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23024" r="25149" b="14378"/>
            <a:stretch/>
          </p:blipFill>
          <p:spPr>
            <a:xfrm>
              <a:off x="484817" y="3071570"/>
              <a:ext cx="1515218" cy="1770073"/>
            </a:xfrm>
            <a:prstGeom prst="rect">
              <a:avLst/>
            </a:prstGeom>
          </p:spPr>
        </p:pic>
      </p:grpSp>
      <p:sp>
        <p:nvSpPr>
          <p:cNvPr id="20" name="Rectangle 19">
            <a:hlinkClick r:id="rId8" action="ppaction://hlinksldjump"/>
            <a:extLst>
              <a:ext uri="{FF2B5EF4-FFF2-40B4-BE49-F238E27FC236}">
                <a16:creationId xmlns:a16="http://schemas.microsoft.com/office/drawing/2014/main" id="{AED3941B-A738-5195-5178-3F4D8A3507E6}"/>
              </a:ext>
            </a:extLst>
          </p:cNvPr>
          <p:cNvSpPr/>
          <p:nvPr/>
        </p:nvSpPr>
        <p:spPr>
          <a:xfrm>
            <a:off x="3719419" y="5597081"/>
            <a:ext cx="1740993" cy="464331"/>
          </a:xfrm>
          <a:prstGeom prst="rect">
            <a:avLst/>
          </a:prstGeom>
          <a:solidFill>
            <a:srgbClr val="F0629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Arlo the Author</a:t>
            </a:r>
            <a:endParaRPr lang="en-GB" sz="1600" dirty="0"/>
          </a:p>
        </p:txBody>
      </p:sp>
      <p:grpSp>
        <p:nvGrpSpPr>
          <p:cNvPr id="23" name="Group 22">
            <a:extLst>
              <a:ext uri="{FF2B5EF4-FFF2-40B4-BE49-F238E27FC236}">
                <a16:creationId xmlns:a16="http://schemas.microsoft.com/office/drawing/2014/main" id="{8C047014-4467-1B64-7DC5-23AE3D05E666}"/>
              </a:ext>
            </a:extLst>
          </p:cNvPr>
          <p:cNvGrpSpPr/>
          <p:nvPr/>
        </p:nvGrpSpPr>
        <p:grpSpPr>
          <a:xfrm>
            <a:off x="3993249" y="4369710"/>
            <a:ext cx="1110276" cy="1503678"/>
            <a:chOff x="2128429" y="2946913"/>
            <a:chExt cx="1700173" cy="2302589"/>
          </a:xfrm>
        </p:grpSpPr>
        <p:sp>
          <p:nvSpPr>
            <p:cNvPr id="24" name="Oval 23">
              <a:hlinkClick r:id="rId9" action="ppaction://hlinksldjump"/>
              <a:extLst>
                <a:ext uri="{FF2B5EF4-FFF2-40B4-BE49-F238E27FC236}">
                  <a16:creationId xmlns:a16="http://schemas.microsoft.com/office/drawing/2014/main" id="{E5EC547B-85DD-D3C2-654D-ACD53B282B05}"/>
                </a:ext>
              </a:extLst>
            </p:cNvPr>
            <p:cNvSpPr/>
            <p:nvPr/>
          </p:nvSpPr>
          <p:spPr>
            <a:xfrm>
              <a:off x="2398512" y="3441342"/>
              <a:ext cx="1385051" cy="1385051"/>
            </a:xfrm>
            <a:prstGeom prst="ellipse">
              <a:avLst/>
            </a:prstGeom>
            <a:solidFill>
              <a:srgbClr val="F062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a:hlinkClick r:id="rId8" action="ppaction://hlinksldjump"/>
              <a:extLst>
                <a:ext uri="{FF2B5EF4-FFF2-40B4-BE49-F238E27FC236}">
                  <a16:creationId xmlns:a16="http://schemas.microsoft.com/office/drawing/2014/main" id="{9E01DB3F-B7DF-0937-3CBB-9D7DD73A6290}"/>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14430" r="33358"/>
            <a:stretch/>
          </p:blipFill>
          <p:spPr>
            <a:xfrm>
              <a:off x="2128429" y="2946913"/>
              <a:ext cx="1700173" cy="2302589"/>
            </a:xfrm>
            <a:prstGeom prst="rect">
              <a:avLst/>
            </a:prstGeom>
          </p:spPr>
        </p:pic>
      </p:grpSp>
      <p:sp>
        <p:nvSpPr>
          <p:cNvPr id="30" name="Rectangle 29">
            <a:hlinkClick r:id="rId11" action="ppaction://hlinksldjump"/>
            <a:extLst>
              <a:ext uri="{FF2B5EF4-FFF2-40B4-BE49-F238E27FC236}">
                <a16:creationId xmlns:a16="http://schemas.microsoft.com/office/drawing/2014/main" id="{F84DCBDA-EF88-4481-33B6-62B8C8F92791}"/>
              </a:ext>
            </a:extLst>
          </p:cNvPr>
          <p:cNvSpPr/>
          <p:nvPr/>
        </p:nvSpPr>
        <p:spPr>
          <a:xfrm>
            <a:off x="5670392" y="5593214"/>
            <a:ext cx="1837597" cy="710552"/>
          </a:xfrm>
          <a:prstGeom prst="rect">
            <a:avLst/>
          </a:prstGeom>
          <a:solidFill>
            <a:srgbClr val="F78D2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Cassie the Commentator</a:t>
            </a:r>
            <a:endParaRPr lang="en-GB" sz="1600" dirty="0"/>
          </a:p>
        </p:txBody>
      </p:sp>
      <p:grpSp>
        <p:nvGrpSpPr>
          <p:cNvPr id="32" name="Group 31">
            <a:extLst>
              <a:ext uri="{FF2B5EF4-FFF2-40B4-BE49-F238E27FC236}">
                <a16:creationId xmlns:a16="http://schemas.microsoft.com/office/drawing/2014/main" id="{EAEB5C6A-9733-0148-1867-029A0F560655}"/>
              </a:ext>
            </a:extLst>
          </p:cNvPr>
          <p:cNvGrpSpPr/>
          <p:nvPr/>
        </p:nvGrpSpPr>
        <p:grpSpPr>
          <a:xfrm>
            <a:off x="6040187" y="4490045"/>
            <a:ext cx="1011907" cy="1103171"/>
            <a:chOff x="2250347" y="3137103"/>
            <a:chExt cx="1549538" cy="1689290"/>
          </a:xfrm>
        </p:grpSpPr>
        <p:sp>
          <p:nvSpPr>
            <p:cNvPr id="35" name="Oval 34">
              <a:hlinkClick r:id="rId9" action="ppaction://hlinksldjump"/>
              <a:extLst>
                <a:ext uri="{FF2B5EF4-FFF2-40B4-BE49-F238E27FC236}">
                  <a16:creationId xmlns:a16="http://schemas.microsoft.com/office/drawing/2014/main" id="{7F0A0052-1FF0-DBC7-015B-0048315983B5}"/>
                </a:ext>
              </a:extLst>
            </p:cNvPr>
            <p:cNvSpPr/>
            <p:nvPr/>
          </p:nvSpPr>
          <p:spPr>
            <a:xfrm>
              <a:off x="2398512" y="3441342"/>
              <a:ext cx="1385051" cy="1385051"/>
            </a:xfrm>
            <a:prstGeom prst="ellipse">
              <a:avLst/>
            </a:prstGeom>
            <a:solidFill>
              <a:srgbClr val="F78D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4" name="Picture 43">
              <a:hlinkClick r:id="rId11" action="ppaction://hlinksldjump"/>
              <a:extLst>
                <a:ext uri="{FF2B5EF4-FFF2-40B4-BE49-F238E27FC236}">
                  <a16:creationId xmlns:a16="http://schemas.microsoft.com/office/drawing/2014/main" id="{2DACF671-4F14-37D2-88BF-8A78502AC376}"/>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250347" y="3137103"/>
              <a:ext cx="1549538" cy="1682694"/>
            </a:xfrm>
            <a:prstGeom prst="rect">
              <a:avLst/>
            </a:prstGeom>
          </p:spPr>
        </p:pic>
      </p:grpSp>
      <p:sp>
        <p:nvSpPr>
          <p:cNvPr id="53" name="Rectangle 52">
            <a:hlinkClick r:id="rId9" action="ppaction://hlinksldjump"/>
            <a:extLst>
              <a:ext uri="{FF2B5EF4-FFF2-40B4-BE49-F238E27FC236}">
                <a16:creationId xmlns:a16="http://schemas.microsoft.com/office/drawing/2014/main" id="{3C4A61E1-1A72-69C3-38FB-A7DC496EFA8E}"/>
              </a:ext>
            </a:extLst>
          </p:cNvPr>
          <p:cNvSpPr/>
          <p:nvPr/>
        </p:nvSpPr>
        <p:spPr>
          <a:xfrm>
            <a:off x="2002909" y="5597082"/>
            <a:ext cx="1384940" cy="464331"/>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Rex Retriever</a:t>
            </a:r>
            <a:endParaRPr lang="en-GB" sz="1600" dirty="0"/>
          </a:p>
        </p:txBody>
      </p:sp>
      <p:sp>
        <p:nvSpPr>
          <p:cNvPr id="54" name="Rectangle 53">
            <a:hlinkClick r:id="rId13" action="ppaction://hlinksldjump"/>
            <a:extLst>
              <a:ext uri="{FF2B5EF4-FFF2-40B4-BE49-F238E27FC236}">
                <a16:creationId xmlns:a16="http://schemas.microsoft.com/office/drawing/2014/main" id="{C811B90B-4831-7180-6220-65DDD8940276}"/>
              </a:ext>
            </a:extLst>
          </p:cNvPr>
          <p:cNvSpPr/>
          <p:nvPr/>
        </p:nvSpPr>
        <p:spPr>
          <a:xfrm>
            <a:off x="4579314" y="3889414"/>
            <a:ext cx="2114966" cy="464331"/>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Summarising Sheba</a:t>
            </a:r>
            <a:endParaRPr lang="en-GB" sz="1600" dirty="0"/>
          </a:p>
        </p:txBody>
      </p:sp>
      <p:grpSp>
        <p:nvGrpSpPr>
          <p:cNvPr id="55" name="Group 54">
            <a:extLst>
              <a:ext uri="{FF2B5EF4-FFF2-40B4-BE49-F238E27FC236}">
                <a16:creationId xmlns:a16="http://schemas.microsoft.com/office/drawing/2014/main" id="{3FF84B93-378F-E8A8-3FBF-BB56713C69B5}"/>
              </a:ext>
            </a:extLst>
          </p:cNvPr>
          <p:cNvGrpSpPr/>
          <p:nvPr/>
        </p:nvGrpSpPr>
        <p:grpSpPr>
          <a:xfrm>
            <a:off x="2231857" y="4532054"/>
            <a:ext cx="915767" cy="1178991"/>
            <a:chOff x="2381244" y="3195509"/>
            <a:chExt cx="1402319" cy="1805394"/>
          </a:xfrm>
        </p:grpSpPr>
        <p:sp>
          <p:nvSpPr>
            <p:cNvPr id="56" name="Oval 55">
              <a:hlinkClick r:id="rId9" action="ppaction://hlinksldjump"/>
              <a:extLst>
                <a:ext uri="{FF2B5EF4-FFF2-40B4-BE49-F238E27FC236}">
                  <a16:creationId xmlns:a16="http://schemas.microsoft.com/office/drawing/2014/main" id="{E54F0A8A-9ABD-61B5-D2CD-257FFDBC701A}"/>
                </a:ext>
              </a:extLst>
            </p:cNvPr>
            <p:cNvSpPr/>
            <p:nvPr/>
          </p:nvSpPr>
          <p:spPr>
            <a:xfrm>
              <a:off x="2398512" y="3441342"/>
              <a:ext cx="1385051" cy="1385051"/>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7" name="Picture 56">
              <a:hlinkClick r:id="rId9" action="ppaction://hlinksldjump"/>
              <a:extLst>
                <a:ext uri="{FF2B5EF4-FFF2-40B4-BE49-F238E27FC236}">
                  <a16:creationId xmlns:a16="http://schemas.microsoft.com/office/drawing/2014/main" id="{7BEAA3CA-DF63-535B-973C-C4102CCE764F}"/>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l="1" r="-1770"/>
            <a:stretch/>
          </p:blipFill>
          <p:spPr>
            <a:xfrm>
              <a:off x="2381244" y="3195509"/>
              <a:ext cx="1385052" cy="1805394"/>
            </a:xfrm>
            <a:prstGeom prst="rect">
              <a:avLst/>
            </a:prstGeom>
          </p:spPr>
        </p:pic>
      </p:grpSp>
      <p:grpSp>
        <p:nvGrpSpPr>
          <p:cNvPr id="58" name="Group 57">
            <a:extLst>
              <a:ext uri="{FF2B5EF4-FFF2-40B4-BE49-F238E27FC236}">
                <a16:creationId xmlns:a16="http://schemas.microsoft.com/office/drawing/2014/main" id="{701075E5-9A6E-3646-DE31-785A969EE41A}"/>
              </a:ext>
            </a:extLst>
          </p:cNvPr>
          <p:cNvGrpSpPr/>
          <p:nvPr/>
        </p:nvGrpSpPr>
        <p:grpSpPr>
          <a:xfrm>
            <a:off x="5135696" y="2899348"/>
            <a:ext cx="941887" cy="1097883"/>
            <a:chOff x="6987216" y="3329151"/>
            <a:chExt cx="1442316" cy="1681194"/>
          </a:xfrm>
        </p:grpSpPr>
        <p:sp>
          <p:nvSpPr>
            <p:cNvPr id="59" name="Oval 58">
              <a:hlinkClick r:id="rId13" action="ppaction://hlinksldjump"/>
              <a:extLst>
                <a:ext uri="{FF2B5EF4-FFF2-40B4-BE49-F238E27FC236}">
                  <a16:creationId xmlns:a16="http://schemas.microsoft.com/office/drawing/2014/main" id="{D4166497-185E-6194-DEA1-8BB1B4309B44}"/>
                </a:ext>
              </a:extLst>
            </p:cNvPr>
            <p:cNvSpPr/>
            <p:nvPr/>
          </p:nvSpPr>
          <p:spPr>
            <a:xfrm>
              <a:off x="6987216" y="3519567"/>
              <a:ext cx="1385051" cy="1385051"/>
            </a:xfrm>
            <a:prstGeom prst="ellipse">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0" name="Picture 59">
              <a:hlinkClick r:id="rId13" action="ppaction://hlinksldjump"/>
              <a:extLst>
                <a:ext uri="{FF2B5EF4-FFF2-40B4-BE49-F238E27FC236}">
                  <a16:creationId xmlns:a16="http://schemas.microsoft.com/office/drawing/2014/main" id="{8026E50C-83D1-D909-4EEA-76BDED7432F4}"/>
                </a:ext>
              </a:extLst>
            </p:cNvPr>
            <p:cNvPicPr>
              <a:picLocks noChangeAspect="1"/>
            </p:cNvPicPr>
            <p:nvPr/>
          </p:nvPicPr>
          <p:blipFill>
            <a:blip r:embed="rId15" cstate="print">
              <a:extLst>
                <a:ext uri="{28A0092B-C50C-407E-A947-70E740481C1C}">
                  <a14:useLocalDpi xmlns:a14="http://schemas.microsoft.com/office/drawing/2010/main" val="0"/>
                </a:ext>
              </a:extLst>
            </a:blip>
            <a:srcRect t="536" b="536"/>
            <a:stretch/>
          </p:blipFill>
          <p:spPr>
            <a:xfrm>
              <a:off x="7021928" y="3329151"/>
              <a:ext cx="1407604" cy="1681194"/>
            </a:xfrm>
            <a:prstGeom prst="rect">
              <a:avLst/>
            </a:prstGeom>
          </p:spPr>
        </p:pic>
      </p:grpSp>
    </p:spTree>
    <p:extLst>
      <p:ext uri="{BB962C8B-B14F-4D97-AF65-F5344CB8AC3E}">
        <p14:creationId xmlns:p14="http://schemas.microsoft.com/office/powerpoint/2010/main" val="566576885"/>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22000" decel="6000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22000" decel="6000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accel="22000" decel="6000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2" presetClass="entr" presetSubtype="4" accel="22000" decel="6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accel="22000" decel="6000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childTnLst>
                          </p:cTn>
                        </p:par>
                        <p:par>
                          <p:cTn id="31" fill="hold">
                            <p:stCondLst>
                              <p:cond delay="500"/>
                            </p:stCondLst>
                            <p:childTnLst>
                              <p:par>
                                <p:cTn id="32" presetID="2" presetClass="entr" presetSubtype="4" accel="22000" decel="60000"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ppt_x"/>
                                          </p:val>
                                        </p:tav>
                                        <p:tav tm="100000">
                                          <p:val>
                                            <p:strVal val="#ppt_x"/>
                                          </p:val>
                                        </p:tav>
                                      </p:tavLst>
                                    </p:anim>
                                    <p:anim calcmode="lin" valueType="num">
                                      <p:cBhvr additive="base">
                                        <p:cTn id="3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accel="22000" decel="60000" fill="hold" nodeType="click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additive="base">
                                        <p:cTn id="40" dur="500" fill="hold"/>
                                        <p:tgtEl>
                                          <p:spTgt spid="23"/>
                                        </p:tgtEl>
                                        <p:attrNameLst>
                                          <p:attrName>ppt_x</p:attrName>
                                        </p:attrNameLst>
                                      </p:cBhvr>
                                      <p:tavLst>
                                        <p:tav tm="0">
                                          <p:val>
                                            <p:strVal val="#ppt_x"/>
                                          </p:val>
                                        </p:tav>
                                        <p:tav tm="100000">
                                          <p:val>
                                            <p:strVal val="#ppt_x"/>
                                          </p:val>
                                        </p:tav>
                                      </p:tavLst>
                                    </p:anim>
                                    <p:anim calcmode="lin" valueType="num">
                                      <p:cBhvr additive="base">
                                        <p:cTn id="41" dur="500" fill="hold"/>
                                        <p:tgtEl>
                                          <p:spTgt spid="23"/>
                                        </p:tgtEl>
                                        <p:attrNameLst>
                                          <p:attrName>ppt_y</p:attrName>
                                        </p:attrNameLst>
                                      </p:cBhvr>
                                      <p:tavLst>
                                        <p:tav tm="0">
                                          <p:val>
                                            <p:strVal val="1+#ppt_h/2"/>
                                          </p:val>
                                        </p:tav>
                                        <p:tav tm="100000">
                                          <p:val>
                                            <p:strVal val="#ppt_y"/>
                                          </p:val>
                                        </p:tav>
                                      </p:tavLst>
                                    </p:anim>
                                  </p:childTnLst>
                                </p:cTn>
                              </p:par>
                            </p:childTnLst>
                          </p:cTn>
                        </p:par>
                        <p:par>
                          <p:cTn id="42" fill="hold">
                            <p:stCondLst>
                              <p:cond delay="500"/>
                            </p:stCondLst>
                            <p:childTnLst>
                              <p:par>
                                <p:cTn id="43" presetID="2" presetClass="entr" presetSubtype="4" accel="22000" decel="60000"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500" fill="hold"/>
                                        <p:tgtEl>
                                          <p:spTgt spid="20"/>
                                        </p:tgtEl>
                                        <p:attrNameLst>
                                          <p:attrName>ppt_x</p:attrName>
                                        </p:attrNameLst>
                                      </p:cBhvr>
                                      <p:tavLst>
                                        <p:tav tm="0">
                                          <p:val>
                                            <p:strVal val="#ppt_x"/>
                                          </p:val>
                                        </p:tav>
                                        <p:tav tm="100000">
                                          <p:val>
                                            <p:strVal val="#ppt_x"/>
                                          </p:val>
                                        </p:tav>
                                      </p:tavLst>
                                    </p:anim>
                                    <p:anim calcmode="lin" valueType="num">
                                      <p:cBhvr additive="base">
                                        <p:cTn id="4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accel="22000" decel="60000" fill="hold" nodeType="click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fill="hold"/>
                                        <p:tgtEl>
                                          <p:spTgt spid="32"/>
                                        </p:tgtEl>
                                        <p:attrNameLst>
                                          <p:attrName>ppt_x</p:attrName>
                                        </p:attrNameLst>
                                      </p:cBhvr>
                                      <p:tavLst>
                                        <p:tav tm="0">
                                          <p:val>
                                            <p:strVal val="#ppt_x"/>
                                          </p:val>
                                        </p:tav>
                                        <p:tav tm="100000">
                                          <p:val>
                                            <p:strVal val="#ppt_x"/>
                                          </p:val>
                                        </p:tav>
                                      </p:tavLst>
                                    </p:anim>
                                    <p:anim calcmode="lin" valueType="num">
                                      <p:cBhvr additive="base">
                                        <p:cTn id="52" dur="500" fill="hold"/>
                                        <p:tgtEl>
                                          <p:spTgt spid="32"/>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2" presetClass="entr" presetSubtype="4" accel="22000" decel="60000" fill="hold" grpId="0" nodeType="after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additive="base">
                                        <p:cTn id="56" dur="500" fill="hold"/>
                                        <p:tgtEl>
                                          <p:spTgt spid="30"/>
                                        </p:tgtEl>
                                        <p:attrNameLst>
                                          <p:attrName>ppt_x</p:attrName>
                                        </p:attrNameLst>
                                      </p:cBhvr>
                                      <p:tavLst>
                                        <p:tav tm="0">
                                          <p:val>
                                            <p:strVal val="#ppt_x"/>
                                          </p:val>
                                        </p:tav>
                                        <p:tav tm="100000">
                                          <p:val>
                                            <p:strVal val="#ppt_x"/>
                                          </p:val>
                                        </p:tav>
                                      </p:tavLst>
                                    </p:anim>
                                    <p:anim calcmode="lin" valueType="num">
                                      <p:cBhvr additive="base">
                                        <p:cTn id="57"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20" grpId="0" animBg="1"/>
      <p:bldP spid="3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a:off x="3155239" y="1857537"/>
            <a:ext cx="5173513" cy="77210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dirty="0">
                <a:latin typeface="Twinkl" pitchFamily="50" charset="0"/>
              </a:rPr>
              <a:t>Retrieve and record information/identify key details from fiction and non-fiction.</a:t>
            </a:r>
          </a:p>
        </p:txBody>
      </p:sp>
      <p:sp>
        <p:nvSpPr>
          <p:cNvPr id="6" name="Title 5"/>
          <p:cNvSpPr>
            <a:spLocks noGrp="1"/>
          </p:cNvSpPr>
          <p:nvPr>
            <p:ph type="title"/>
          </p:nvPr>
        </p:nvSpPr>
        <p:spPr/>
        <p:txBody>
          <a:bodyPr/>
          <a:lstStyle/>
          <a:p>
            <a:r>
              <a:rPr lang="en-GB" sz="3600" dirty="0">
                <a:latin typeface="Twinkl" pitchFamily="50" charset="0"/>
              </a:rPr>
              <a:t>What Does </a:t>
            </a:r>
            <a:r>
              <a:rPr lang="en-GB" sz="3600" dirty="0">
                <a:solidFill>
                  <a:srgbClr val="FAB001"/>
                </a:solidFill>
                <a:latin typeface="Twinkl" pitchFamily="50" charset="0"/>
              </a:rPr>
              <a:t>Rex Retriever </a:t>
            </a:r>
            <a:r>
              <a:rPr lang="en-GB" sz="3600" dirty="0">
                <a:latin typeface="Twinkl" pitchFamily="50" charset="0"/>
              </a:rPr>
              <a:t>Do?</a:t>
            </a:r>
            <a:endParaRPr lang="en-GB" sz="3600" dirty="0"/>
          </a:p>
        </p:txBody>
      </p:sp>
      <p:grpSp>
        <p:nvGrpSpPr>
          <p:cNvPr id="10" name="Group 9"/>
          <p:cNvGrpSpPr/>
          <p:nvPr/>
        </p:nvGrpSpPr>
        <p:grpSpPr>
          <a:xfrm>
            <a:off x="2126873" y="1473201"/>
            <a:ext cx="6201880" cy="412642"/>
            <a:chOff x="265022" y="2056535"/>
            <a:chExt cx="8229273" cy="412642"/>
          </a:xfrm>
          <a:solidFill>
            <a:srgbClr val="00B0F0"/>
          </a:solidFill>
        </p:grpSpPr>
        <p:sp>
          <p:nvSpPr>
            <p:cNvPr id="23" name="Snip Single Corner Rectangle 22"/>
            <p:cNvSpPr/>
            <p:nvPr/>
          </p:nvSpPr>
          <p:spPr>
            <a:xfrm>
              <a:off x="265022" y="2056535"/>
              <a:ext cx="8229273" cy="412642"/>
            </a:xfrm>
            <a:prstGeom prst="snip1Rect">
              <a:avLst>
                <a:gd name="adj" fmla="val 50000"/>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TextBox 23"/>
            <p:cNvSpPr txBox="1"/>
            <p:nvPr/>
          </p:nvSpPr>
          <p:spPr>
            <a:xfrm>
              <a:off x="1086464" y="2079797"/>
              <a:ext cx="7145591" cy="369332"/>
            </a:xfrm>
            <a:prstGeom prst="rect">
              <a:avLst/>
            </a:prstGeom>
            <a:solidFill>
              <a:srgbClr val="FAB001"/>
            </a:solidFill>
            <a:ln>
              <a:noFill/>
            </a:ln>
          </p:spPr>
          <p:txBody>
            <a:bodyPr wrap="square" rtlCol="0">
              <a:spAutoFit/>
            </a:bodyPr>
            <a:lstStyle/>
            <a:p>
              <a:pPr algn="r"/>
              <a:r>
                <a:rPr lang="en-GB" dirty="0">
                  <a:latin typeface="Twinkl" pitchFamily="50" charset="0"/>
                </a:rPr>
                <a:t>Rex Retriever helps with content domain </a:t>
              </a:r>
              <a:r>
                <a:rPr lang="en-GB" b="1" dirty="0">
                  <a:latin typeface="Twinkl" pitchFamily="50" charset="0"/>
                </a:rPr>
                <a:t>2b</a:t>
              </a:r>
              <a:r>
                <a:rPr lang="en-GB" dirty="0">
                  <a:latin typeface="Twinkl" pitchFamily="50" charset="0"/>
                </a:rPr>
                <a:t>:</a:t>
              </a:r>
            </a:p>
          </p:txBody>
        </p:sp>
      </p:grpSp>
      <p:sp>
        <p:nvSpPr>
          <p:cNvPr id="28" name="Snip Single Corner Rectangle 27"/>
          <p:cNvSpPr/>
          <p:nvPr/>
        </p:nvSpPr>
        <p:spPr>
          <a:xfrm>
            <a:off x="980044" y="3947991"/>
            <a:ext cx="7348707" cy="412642"/>
          </a:xfrm>
          <a:prstGeom prst="snip1Rect">
            <a:avLst>
              <a:gd name="adj" fmla="val 0"/>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pc="-60" dirty="0">
                <a:latin typeface="Twinkl" pitchFamily="50" charset="0"/>
              </a:rPr>
              <a:t>He helps you to do this by looking through the text for a specific answer. </a:t>
            </a:r>
            <a:endParaRPr lang="en-GB" spc="-60" dirty="0"/>
          </a:p>
        </p:txBody>
      </p:sp>
      <p:sp>
        <p:nvSpPr>
          <p:cNvPr id="47" name="Content Placeholder 6"/>
          <p:cNvSpPr txBox="1">
            <a:spLocks/>
          </p:cNvSpPr>
          <p:nvPr/>
        </p:nvSpPr>
        <p:spPr>
          <a:xfrm>
            <a:off x="3155239" y="2892812"/>
            <a:ext cx="5173512" cy="749975"/>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latin typeface="Twinkl" pitchFamily="50" charset="0"/>
              </a:rPr>
              <a:t>This means that he is there to help you to find </a:t>
            </a:r>
            <a:r>
              <a:rPr lang="en-GB" b="1" dirty="0">
                <a:latin typeface="Twinkl" pitchFamily="50" charset="0"/>
              </a:rPr>
              <a:t>key pieces of information </a:t>
            </a:r>
            <a:r>
              <a:rPr lang="en-GB" dirty="0">
                <a:latin typeface="Twinkl" pitchFamily="50" charset="0"/>
              </a:rPr>
              <a:t>within the text you are reading.</a:t>
            </a:r>
          </a:p>
        </p:txBody>
      </p:sp>
      <p:sp>
        <p:nvSpPr>
          <p:cNvPr id="25" name="Content Placeholder 6"/>
          <p:cNvSpPr txBox="1">
            <a:spLocks/>
          </p:cNvSpPr>
          <p:nvPr/>
        </p:nvSpPr>
        <p:spPr>
          <a:xfrm>
            <a:off x="980044" y="4453469"/>
            <a:ext cx="5575242" cy="1518163"/>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With Rex Retriever questions, the answer you are looking for is always in the text somewhere…</a:t>
            </a:r>
            <a:br>
              <a:rPr lang="en-GB" dirty="0">
                <a:latin typeface="Twinkl" pitchFamily="50" charset="0"/>
              </a:rPr>
            </a:br>
            <a:r>
              <a:rPr lang="en-GB" dirty="0">
                <a:latin typeface="Twinkl" pitchFamily="50" charset="0"/>
              </a:rPr>
              <a:t>you just have to find and </a:t>
            </a:r>
            <a:r>
              <a:rPr lang="en-GB" b="1" dirty="0">
                <a:latin typeface="Twinkl" pitchFamily="50" charset="0"/>
              </a:rPr>
              <a:t>retrieve</a:t>
            </a:r>
            <a:r>
              <a:rPr lang="en-GB" dirty="0">
                <a:latin typeface="Twinkl" pitchFamily="50" charset="0"/>
              </a:rPr>
              <a:t> it!</a:t>
            </a:r>
            <a:endParaRPr lang="en-GB" dirty="0">
              <a:latin typeface="Twinkl" pitchFamily="50"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90219" y="4368262"/>
            <a:ext cx="1303599" cy="1832680"/>
          </a:xfrm>
          <a:prstGeom prst="rect">
            <a:avLst/>
          </a:prstGeom>
        </p:spPr>
      </p:pic>
      <p:grpSp>
        <p:nvGrpSpPr>
          <p:cNvPr id="26" name="Group 25"/>
          <p:cNvGrpSpPr/>
          <p:nvPr/>
        </p:nvGrpSpPr>
        <p:grpSpPr>
          <a:xfrm>
            <a:off x="187648" y="192269"/>
            <a:ext cx="526727" cy="526727"/>
            <a:chOff x="187648" y="192269"/>
            <a:chExt cx="526727" cy="526727"/>
          </a:xfrm>
        </p:grpSpPr>
        <p:sp>
          <p:nvSpPr>
            <p:cNvPr id="27" name="Oval 26">
              <a:hlinkClick r:id="rId3" action="ppaction://hlinksldjump"/>
            </p:cNvPr>
            <p:cNvSpPr/>
            <p:nvPr/>
          </p:nvSpPr>
          <p:spPr>
            <a:xfrm rot="10800000">
              <a:off x="187648" y="192269"/>
              <a:ext cx="526727" cy="526727"/>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icture 30">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0481" y="289920"/>
              <a:ext cx="301059" cy="331425"/>
            </a:xfrm>
            <a:prstGeom prst="rect">
              <a:avLst/>
            </a:prstGeom>
          </p:spPr>
        </p:pic>
      </p:grpSp>
      <p:grpSp>
        <p:nvGrpSpPr>
          <p:cNvPr id="33" name="Group 32"/>
          <p:cNvGrpSpPr/>
          <p:nvPr/>
        </p:nvGrpSpPr>
        <p:grpSpPr>
          <a:xfrm>
            <a:off x="8296183" y="6047290"/>
            <a:ext cx="526727" cy="526727"/>
            <a:chOff x="7365812" y="5420982"/>
            <a:chExt cx="672029" cy="672029"/>
          </a:xfrm>
          <a:effectLst>
            <a:outerShdw dist="88900" dir="3360000" sx="78000" sy="78000" algn="ctr" rotWithShape="0">
              <a:srgbClr val="000000">
                <a:alpha val="10000"/>
              </a:srgbClr>
            </a:outerShdw>
          </a:effectLst>
        </p:grpSpPr>
        <p:sp>
          <p:nvSpPr>
            <p:cNvPr id="35" name="Oval 34">
              <a:hlinkClick r:id="" action="ppaction://hlinkshowjump?jump=nextslide"/>
            </p:cNvPr>
            <p:cNvSpPr/>
            <p:nvPr/>
          </p:nvSpPr>
          <p:spPr>
            <a:xfrm>
              <a:off x="7365812" y="5420982"/>
              <a:ext cx="672029" cy="672029"/>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6" name="Right Arrow 35">
              <a:hlinkClick r:id="" action="ppaction://hlinkshowjump?jump=nextslide"/>
            </p:cNvPr>
            <p:cNvSpPr/>
            <p:nvPr/>
          </p:nvSpPr>
          <p:spPr>
            <a:xfrm>
              <a:off x="7524278" y="5600303"/>
              <a:ext cx="406371" cy="302111"/>
            </a:xfrm>
            <a:prstGeom prst="rightArrow">
              <a:avLst>
                <a:gd name="adj1" fmla="val 50000"/>
                <a:gd name="adj2" fmla="val 80955"/>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 name="Group 3"/>
          <p:cNvGrpSpPr/>
          <p:nvPr/>
        </p:nvGrpSpPr>
        <p:grpSpPr>
          <a:xfrm>
            <a:off x="714375" y="1315996"/>
            <a:ext cx="1833934" cy="1821313"/>
            <a:chOff x="714375" y="1315996"/>
            <a:chExt cx="1833934" cy="1821313"/>
          </a:xfrm>
        </p:grpSpPr>
        <p:grpSp>
          <p:nvGrpSpPr>
            <p:cNvPr id="13" name="Group 12"/>
            <p:cNvGrpSpPr/>
            <p:nvPr/>
          </p:nvGrpSpPr>
          <p:grpSpPr>
            <a:xfrm>
              <a:off x="714375" y="1328176"/>
              <a:ext cx="1833934" cy="1809133"/>
              <a:chOff x="1003277" y="3182186"/>
              <a:chExt cx="1833934" cy="1809133"/>
            </a:xfrm>
          </p:grpSpPr>
          <p:sp>
            <p:nvSpPr>
              <p:cNvPr id="42" name="Oval 41"/>
              <p:cNvSpPr/>
              <p:nvPr/>
            </p:nvSpPr>
            <p:spPr>
              <a:xfrm>
                <a:off x="1003277" y="3295473"/>
                <a:ext cx="1695846" cy="1695846"/>
              </a:xfrm>
              <a:prstGeom prst="ellipse">
                <a:avLst/>
              </a:prstGeom>
              <a:solidFill>
                <a:srgbClr val="FAB001"/>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Oval 42"/>
              <p:cNvSpPr/>
              <p:nvPr/>
            </p:nvSpPr>
            <p:spPr>
              <a:xfrm>
                <a:off x="1141365" y="3182186"/>
                <a:ext cx="1695846" cy="1695846"/>
              </a:xfrm>
              <a:prstGeom prst="ellipse">
                <a:avLst/>
              </a:prstGeom>
              <a:solidFill>
                <a:schemeClr val="bg1"/>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p>
            </p:txBody>
          </p:sp>
        </p:grpSp>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80043" y="1315996"/>
              <a:ext cx="1369420" cy="1816603"/>
            </a:xfrm>
            <a:prstGeom prst="rect">
              <a:avLst/>
            </a:prstGeom>
          </p:spPr>
        </p:pic>
      </p:grpSp>
    </p:spTree>
    <p:extLst>
      <p:ext uri="{BB962C8B-B14F-4D97-AF65-F5344CB8AC3E}">
        <p14:creationId xmlns:p14="http://schemas.microsoft.com/office/powerpoint/2010/main" val="2738199535"/>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22000" decel="52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accel="22000" decel="5200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0-#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400"/>
                                        <p:tgtEl>
                                          <p:spTgt spid="45"/>
                                        </p:tgtEl>
                                      </p:cBhvr>
                                    </p:animEffect>
                                    <p:anim calcmode="lin" valueType="num">
                                      <p:cBhvr>
                                        <p:cTn id="20" dur="400" fill="hold"/>
                                        <p:tgtEl>
                                          <p:spTgt spid="45"/>
                                        </p:tgtEl>
                                        <p:attrNameLst>
                                          <p:attrName>ppt_x</p:attrName>
                                        </p:attrNameLst>
                                      </p:cBhvr>
                                      <p:tavLst>
                                        <p:tav tm="0">
                                          <p:val>
                                            <p:strVal val="#ppt_x"/>
                                          </p:val>
                                        </p:tav>
                                        <p:tav tm="100000">
                                          <p:val>
                                            <p:strVal val="#ppt_x"/>
                                          </p:val>
                                        </p:tav>
                                      </p:tavLst>
                                    </p:anim>
                                    <p:anim calcmode="lin" valueType="num">
                                      <p:cBhvr>
                                        <p:cTn id="21" dur="4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47"/>
                                        </p:tgtEl>
                                        <p:attrNameLst>
                                          <p:attrName>style.visibility</p:attrName>
                                        </p:attrNameLst>
                                      </p:cBhvr>
                                      <p:to>
                                        <p:strVal val="visible"/>
                                      </p:to>
                                    </p:set>
                                    <p:animEffect transition="in" filter="fade">
                                      <p:cBhvr>
                                        <p:cTn id="26" dur="500"/>
                                        <p:tgtEl>
                                          <p:spTgt spid="4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8" accel="22000" decel="52000" fill="hold" grpId="0" nodeType="click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0-#ppt_w/2"/>
                                          </p:val>
                                        </p:tav>
                                        <p:tav tm="100000">
                                          <p:val>
                                            <p:strVal val="#ppt_x"/>
                                          </p:val>
                                        </p:tav>
                                      </p:tavLst>
                                    </p:anim>
                                    <p:anim calcmode="lin" valueType="num">
                                      <p:cBhvr additive="base">
                                        <p:cTn id="32" dur="500" fill="hold"/>
                                        <p:tgtEl>
                                          <p:spTgt spid="28"/>
                                        </p:tgtEl>
                                        <p:attrNameLst>
                                          <p:attrName>ppt_y</p:attrName>
                                        </p:attrNameLst>
                                      </p:cBhvr>
                                      <p:tavLst>
                                        <p:tav tm="0">
                                          <p:val>
                                            <p:strVal val="#ppt_y"/>
                                          </p:val>
                                        </p:tav>
                                        <p:tav tm="100000">
                                          <p:val>
                                            <p:strVal val="#ppt_y"/>
                                          </p:val>
                                        </p:tav>
                                      </p:tavLst>
                                    </p:anim>
                                  </p:childTnLst>
                                </p:cTn>
                              </p:par>
                            </p:childTnLst>
                          </p:cTn>
                        </p:par>
                        <p:par>
                          <p:cTn id="33" fill="hold">
                            <p:stCondLst>
                              <p:cond delay="500"/>
                            </p:stCondLst>
                            <p:childTnLst>
                              <p:par>
                                <p:cTn id="34" presetID="2" presetClass="entr" presetSubtype="8" accel="22000" decel="52000" fill="hold" grpId="0" nodeType="afterEffect">
                                  <p:stCondLst>
                                    <p:cond delay="0"/>
                                  </p:stCondLst>
                                  <p:childTnLst>
                                    <p:set>
                                      <p:cBhvr>
                                        <p:cTn id="35" dur="1" fill="hold">
                                          <p:stCondLst>
                                            <p:cond delay="0"/>
                                          </p:stCondLst>
                                        </p:cTn>
                                        <p:tgtEl>
                                          <p:spTgt spid="25">
                                            <p:txEl>
                                              <p:pRg st="0" end="0"/>
                                            </p:txEl>
                                          </p:spTgt>
                                        </p:tgtEl>
                                        <p:attrNameLst>
                                          <p:attrName>style.visibility</p:attrName>
                                        </p:attrNameLst>
                                      </p:cBhvr>
                                      <p:to>
                                        <p:strVal val="visible"/>
                                      </p:to>
                                    </p:set>
                                    <p:anim calcmode="lin" valueType="num">
                                      <p:cBhvr additive="base">
                                        <p:cTn id="36" dur="500" fill="hold"/>
                                        <p:tgtEl>
                                          <p:spTgt spid="25">
                                            <p:txEl>
                                              <p:pRg st="0" end="0"/>
                                            </p:txEl>
                                          </p:spTgt>
                                        </p:tgtEl>
                                        <p:attrNameLst>
                                          <p:attrName>ppt_x</p:attrName>
                                        </p:attrNameLst>
                                      </p:cBhvr>
                                      <p:tavLst>
                                        <p:tav tm="0">
                                          <p:val>
                                            <p:strVal val="0-#ppt_w/2"/>
                                          </p:val>
                                        </p:tav>
                                        <p:tav tm="100000">
                                          <p:val>
                                            <p:strVal val="#ppt_x"/>
                                          </p:val>
                                        </p:tav>
                                      </p:tavLst>
                                    </p:anim>
                                    <p:anim calcmode="lin" valueType="num">
                                      <p:cBhvr additive="base">
                                        <p:cTn id="37" dur="500" fill="hold"/>
                                        <p:tgtEl>
                                          <p:spTgt spid="25">
                                            <p:txEl>
                                              <p:pRg st="0" end="0"/>
                                            </p:txEl>
                                          </p:spTgt>
                                        </p:tgtEl>
                                        <p:attrNameLst>
                                          <p:attrName>ppt_y</p:attrName>
                                        </p:attrNameLst>
                                      </p:cBhvr>
                                      <p:tavLst>
                                        <p:tav tm="0">
                                          <p:val>
                                            <p:strVal val="#ppt_y"/>
                                          </p:val>
                                        </p:tav>
                                        <p:tav tm="100000">
                                          <p:val>
                                            <p:strVal val="#ppt_y"/>
                                          </p:val>
                                        </p:tav>
                                      </p:tavLst>
                                    </p:anim>
                                  </p:childTnLst>
                                </p:cTn>
                              </p:par>
                            </p:childTnLst>
                          </p:cTn>
                        </p:par>
                        <p:par>
                          <p:cTn id="38" fill="hold">
                            <p:stCondLst>
                              <p:cond delay="1000"/>
                            </p:stCondLst>
                            <p:childTnLst>
                              <p:par>
                                <p:cTn id="39" presetID="10" presetClass="entr" presetSubtype="0" fill="hold" nodeType="after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fade">
                                      <p:cBhvr>
                                        <p:cTn id="4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28" grpId="0" animBg="1"/>
      <p:bldP spid="47" grpId="0"/>
      <p:bldP spid="25"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410308" y="1680564"/>
            <a:ext cx="8904603" cy="412642"/>
            <a:chOff x="-410308" y="1680564"/>
            <a:chExt cx="8904603" cy="412642"/>
          </a:xfrm>
          <a:solidFill>
            <a:srgbClr val="00B0F0"/>
          </a:solidFill>
        </p:grpSpPr>
        <p:sp>
          <p:nvSpPr>
            <p:cNvPr id="9" name="Snip Single Corner Rectangle 8"/>
            <p:cNvSpPr/>
            <p:nvPr/>
          </p:nvSpPr>
          <p:spPr>
            <a:xfrm>
              <a:off x="-410308" y="1680564"/>
              <a:ext cx="8904603" cy="412642"/>
            </a:xfrm>
            <a:prstGeom prst="snip1Rect">
              <a:avLst>
                <a:gd name="adj" fmla="val 50000"/>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TextBox 15"/>
            <p:cNvSpPr txBox="1"/>
            <p:nvPr/>
          </p:nvSpPr>
          <p:spPr>
            <a:xfrm>
              <a:off x="2544622" y="1703826"/>
              <a:ext cx="5574535" cy="369332"/>
            </a:xfrm>
            <a:prstGeom prst="rect">
              <a:avLst/>
            </a:prstGeom>
            <a:solidFill>
              <a:srgbClr val="FAB001"/>
            </a:solidFill>
          </p:spPr>
          <p:txBody>
            <a:bodyPr wrap="square" rtlCol="0">
              <a:spAutoFit/>
            </a:bodyPr>
            <a:lstStyle/>
            <a:p>
              <a:pPr algn="r"/>
              <a:r>
                <a:rPr lang="en-GB" dirty="0">
                  <a:latin typeface="Twinkl" pitchFamily="50" charset="0"/>
                </a:rPr>
                <a:t>Rex Retriever might ask questions like these:</a:t>
              </a:r>
            </a:p>
          </p:txBody>
        </p:sp>
      </p:grpSp>
      <p:sp>
        <p:nvSpPr>
          <p:cNvPr id="6" name="Title 5"/>
          <p:cNvSpPr>
            <a:spLocks noGrp="1"/>
          </p:cNvSpPr>
          <p:nvPr>
            <p:ph type="title"/>
          </p:nvPr>
        </p:nvSpPr>
        <p:spPr>
          <a:xfrm>
            <a:off x="457198" y="478895"/>
            <a:ext cx="8220075" cy="994306"/>
          </a:xfrm>
        </p:spPr>
        <p:txBody>
          <a:bodyPr/>
          <a:lstStyle/>
          <a:p>
            <a:r>
              <a:rPr lang="en-GB" sz="3600" dirty="0">
                <a:latin typeface="Twinkl" pitchFamily="50" charset="0"/>
              </a:rPr>
              <a:t>What Might </a:t>
            </a:r>
            <a:r>
              <a:rPr lang="en-GB" sz="3600" dirty="0">
                <a:solidFill>
                  <a:srgbClr val="FAB001"/>
                </a:solidFill>
                <a:latin typeface="Twinkl" pitchFamily="50" charset="0"/>
              </a:rPr>
              <a:t>Rex Retriever </a:t>
            </a:r>
            <a:r>
              <a:rPr lang="en-GB" sz="3600" dirty="0">
                <a:latin typeface="Twinkl" pitchFamily="50" charset="0"/>
              </a:rPr>
              <a:t>Ask?</a:t>
            </a:r>
            <a:endParaRPr lang="en-GB" sz="3600" dirty="0"/>
          </a:p>
        </p:txBody>
      </p:sp>
      <p:sp>
        <p:nvSpPr>
          <p:cNvPr id="36" name="Rectangle 35"/>
          <p:cNvSpPr/>
          <p:nvPr/>
        </p:nvSpPr>
        <p:spPr>
          <a:xfrm>
            <a:off x="3569465" y="2179544"/>
            <a:ext cx="4924830" cy="49510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latin typeface="Twinkl" pitchFamily="50" charset="0"/>
              </a:rPr>
              <a:t>What is the name of the main character?</a:t>
            </a:r>
          </a:p>
        </p:txBody>
      </p:sp>
      <p:grpSp>
        <p:nvGrpSpPr>
          <p:cNvPr id="3" name="Group 2"/>
          <p:cNvGrpSpPr/>
          <p:nvPr/>
        </p:nvGrpSpPr>
        <p:grpSpPr>
          <a:xfrm>
            <a:off x="-1212551" y="1508793"/>
            <a:ext cx="5017169" cy="6487749"/>
            <a:chOff x="-1212551" y="1508793"/>
            <a:chExt cx="5017169" cy="6487749"/>
          </a:xfrm>
          <a:solidFill>
            <a:srgbClr val="00B0F0"/>
          </a:solidFill>
        </p:grpSpPr>
        <p:sp>
          <p:nvSpPr>
            <p:cNvPr id="7" name="Oval 6"/>
            <p:cNvSpPr/>
            <p:nvPr/>
          </p:nvSpPr>
          <p:spPr>
            <a:xfrm>
              <a:off x="-1212551" y="2979373"/>
              <a:ext cx="5017169" cy="5017169"/>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53966" y="1508793"/>
              <a:ext cx="3200428" cy="6385951"/>
            </a:xfrm>
            <a:prstGeom prst="rect">
              <a:avLst/>
            </a:prstGeom>
            <a:noFill/>
          </p:spPr>
        </p:pic>
      </p:grpSp>
      <p:sp>
        <p:nvSpPr>
          <p:cNvPr id="39" name="Rectangle 38"/>
          <p:cNvSpPr/>
          <p:nvPr/>
        </p:nvSpPr>
        <p:spPr>
          <a:xfrm>
            <a:off x="3569465" y="2746095"/>
            <a:ext cx="4924830" cy="495108"/>
          </a:xfrm>
          <a:prstGeom prst="rect">
            <a:avLst/>
          </a:prstGeom>
          <a:solidFill>
            <a:srgbClr val="FFE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latin typeface="Twinkl" pitchFamily="50" charset="0"/>
              </a:rPr>
              <a:t>Which part of the text tells you…?</a:t>
            </a:r>
          </a:p>
        </p:txBody>
      </p:sp>
      <p:sp>
        <p:nvSpPr>
          <p:cNvPr id="40" name="Rectangle 39"/>
          <p:cNvSpPr/>
          <p:nvPr/>
        </p:nvSpPr>
        <p:spPr>
          <a:xfrm>
            <a:off x="3569465" y="3305092"/>
            <a:ext cx="4924830" cy="77210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latin typeface="Twinkl" pitchFamily="50" charset="0"/>
              </a:rPr>
              <a:t>Where/when is this story set?</a:t>
            </a:r>
            <a:br>
              <a:rPr lang="en-GB" dirty="0">
                <a:solidFill>
                  <a:schemeClr val="tx1"/>
                </a:solidFill>
                <a:latin typeface="Twinkl" pitchFamily="50" charset="0"/>
              </a:rPr>
            </a:br>
            <a:r>
              <a:rPr lang="en-GB" dirty="0">
                <a:solidFill>
                  <a:schemeClr val="tx1"/>
                </a:solidFill>
                <a:latin typeface="Twinkl" pitchFamily="50" charset="0"/>
              </a:rPr>
              <a:t>How do you know?</a:t>
            </a:r>
          </a:p>
        </p:txBody>
      </p:sp>
      <p:sp>
        <p:nvSpPr>
          <p:cNvPr id="41" name="Rectangle 40"/>
          <p:cNvSpPr/>
          <p:nvPr/>
        </p:nvSpPr>
        <p:spPr>
          <a:xfrm>
            <a:off x="3569465" y="4966405"/>
            <a:ext cx="4924830" cy="77210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latin typeface="Twinkl" pitchFamily="50" charset="0"/>
              </a:rPr>
              <a:t>What do you think is happening</a:t>
            </a:r>
            <a:br>
              <a:rPr lang="en-GB" dirty="0">
                <a:solidFill>
                  <a:schemeClr val="tx1"/>
                </a:solidFill>
                <a:latin typeface="Twinkl" pitchFamily="50" charset="0"/>
              </a:rPr>
            </a:br>
            <a:r>
              <a:rPr lang="en-GB" dirty="0">
                <a:solidFill>
                  <a:schemeClr val="tx1"/>
                </a:solidFill>
                <a:latin typeface="Twinkl" pitchFamily="50" charset="0"/>
              </a:rPr>
              <a:t>in this part of the story?</a:t>
            </a:r>
          </a:p>
        </p:txBody>
      </p:sp>
      <p:sp>
        <p:nvSpPr>
          <p:cNvPr id="42" name="Rectangle 41"/>
          <p:cNvSpPr/>
          <p:nvPr/>
        </p:nvSpPr>
        <p:spPr>
          <a:xfrm>
            <a:off x="3569465" y="5811126"/>
            <a:ext cx="4924830" cy="495108"/>
          </a:xfrm>
          <a:prstGeom prst="rect">
            <a:avLst/>
          </a:prstGeom>
          <a:solidFill>
            <a:srgbClr val="FFE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latin typeface="Twinkl" pitchFamily="50" charset="0"/>
              </a:rPr>
              <a:t>Who is telling this story? How do you know?</a:t>
            </a:r>
          </a:p>
        </p:txBody>
      </p:sp>
      <p:sp>
        <p:nvSpPr>
          <p:cNvPr id="43" name="Rectangle 42"/>
          <p:cNvSpPr/>
          <p:nvPr/>
        </p:nvSpPr>
        <p:spPr>
          <a:xfrm>
            <a:off x="3569465" y="4116232"/>
            <a:ext cx="4924830" cy="772107"/>
          </a:xfrm>
          <a:prstGeom prst="rect">
            <a:avLst/>
          </a:prstGeom>
          <a:solidFill>
            <a:srgbClr val="FFE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latin typeface="Twinkl" pitchFamily="50" charset="0"/>
              </a:rPr>
              <a:t>How does the main character behave/speak/look?</a:t>
            </a:r>
          </a:p>
        </p:txBody>
      </p:sp>
      <p:grpSp>
        <p:nvGrpSpPr>
          <p:cNvPr id="20" name="Group 19"/>
          <p:cNvGrpSpPr/>
          <p:nvPr/>
        </p:nvGrpSpPr>
        <p:grpSpPr>
          <a:xfrm>
            <a:off x="187648" y="192269"/>
            <a:ext cx="526727" cy="526727"/>
            <a:chOff x="187648" y="192269"/>
            <a:chExt cx="526727" cy="526727"/>
          </a:xfrm>
        </p:grpSpPr>
        <p:sp>
          <p:nvSpPr>
            <p:cNvPr id="21" name="Oval 20">
              <a:hlinkClick r:id="rId3" action="ppaction://hlinksldjump"/>
            </p:cNvPr>
            <p:cNvSpPr/>
            <p:nvPr/>
          </p:nvSpPr>
          <p:spPr>
            <a:xfrm rot="10800000">
              <a:off x="187648" y="192269"/>
              <a:ext cx="526727" cy="526727"/>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21">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0481" y="289920"/>
              <a:ext cx="301059" cy="331425"/>
            </a:xfrm>
            <a:prstGeom prst="rect">
              <a:avLst/>
            </a:prstGeom>
          </p:spPr>
        </p:pic>
      </p:grpSp>
      <p:grpSp>
        <p:nvGrpSpPr>
          <p:cNvPr id="28" name="Group 27"/>
          <p:cNvGrpSpPr/>
          <p:nvPr/>
        </p:nvGrpSpPr>
        <p:grpSpPr>
          <a:xfrm>
            <a:off x="8296183" y="6047290"/>
            <a:ext cx="526727" cy="526727"/>
            <a:chOff x="7365812" y="5420982"/>
            <a:chExt cx="672029" cy="672029"/>
          </a:xfrm>
          <a:effectLst>
            <a:outerShdw dist="88900" dir="3360000" sx="78000" sy="78000" algn="ctr" rotWithShape="0">
              <a:srgbClr val="000000">
                <a:alpha val="10000"/>
              </a:srgbClr>
            </a:outerShdw>
          </a:effectLst>
        </p:grpSpPr>
        <p:sp>
          <p:nvSpPr>
            <p:cNvPr id="29" name="Oval 28">
              <a:hlinkClick r:id="rId3" action="ppaction://hlinksldjump"/>
            </p:cNvPr>
            <p:cNvSpPr/>
            <p:nvPr/>
          </p:nvSpPr>
          <p:spPr>
            <a:xfrm>
              <a:off x="7365812" y="5420982"/>
              <a:ext cx="672029" cy="672029"/>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Right Arrow 29">
              <a:hlinkClick r:id="rId3" action="ppaction://hlinksldjump"/>
            </p:cNvPr>
            <p:cNvSpPr/>
            <p:nvPr/>
          </p:nvSpPr>
          <p:spPr>
            <a:xfrm>
              <a:off x="7524278" y="5600303"/>
              <a:ext cx="406371" cy="302111"/>
            </a:xfrm>
            <a:prstGeom prst="rightArrow">
              <a:avLst>
                <a:gd name="adj1" fmla="val 50000"/>
                <a:gd name="adj2" fmla="val 80955"/>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1362720154"/>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 presetClass="entr" presetSubtype="8" accel="22000" decel="5200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accel="22000" decel="52000"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500" fill="hold"/>
                                        <p:tgtEl>
                                          <p:spTgt spid="36"/>
                                        </p:tgtEl>
                                        <p:attrNameLst>
                                          <p:attrName>ppt_x</p:attrName>
                                        </p:attrNameLst>
                                      </p:cBhvr>
                                      <p:tavLst>
                                        <p:tav tm="0">
                                          <p:val>
                                            <p:strVal val="1+#ppt_w/2"/>
                                          </p:val>
                                        </p:tav>
                                        <p:tav tm="100000">
                                          <p:val>
                                            <p:strVal val="#ppt_x"/>
                                          </p:val>
                                        </p:tav>
                                      </p:tavLst>
                                    </p:anim>
                                    <p:anim calcmode="lin" valueType="num">
                                      <p:cBhvr additive="base">
                                        <p:cTn id="18" dur="500" fill="hold"/>
                                        <p:tgtEl>
                                          <p:spTgt spid="36"/>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accel="22000" decel="52000" fill="hold" grpId="0" nodeType="clickEffect">
                                  <p:stCondLst>
                                    <p:cond delay="0"/>
                                  </p:stCondLst>
                                  <p:childTnLst>
                                    <p:set>
                                      <p:cBhvr>
                                        <p:cTn id="22" dur="1" fill="hold">
                                          <p:stCondLst>
                                            <p:cond delay="0"/>
                                          </p:stCondLst>
                                        </p:cTn>
                                        <p:tgtEl>
                                          <p:spTgt spid="39"/>
                                        </p:tgtEl>
                                        <p:attrNameLst>
                                          <p:attrName>style.visibility</p:attrName>
                                        </p:attrNameLst>
                                      </p:cBhvr>
                                      <p:to>
                                        <p:strVal val="visible"/>
                                      </p:to>
                                    </p:set>
                                    <p:anim calcmode="lin" valueType="num">
                                      <p:cBhvr additive="base">
                                        <p:cTn id="23" dur="500" fill="hold"/>
                                        <p:tgtEl>
                                          <p:spTgt spid="39"/>
                                        </p:tgtEl>
                                        <p:attrNameLst>
                                          <p:attrName>ppt_x</p:attrName>
                                        </p:attrNameLst>
                                      </p:cBhvr>
                                      <p:tavLst>
                                        <p:tav tm="0">
                                          <p:val>
                                            <p:strVal val="1+#ppt_w/2"/>
                                          </p:val>
                                        </p:tav>
                                        <p:tav tm="100000">
                                          <p:val>
                                            <p:strVal val="#ppt_x"/>
                                          </p:val>
                                        </p:tav>
                                      </p:tavLst>
                                    </p:anim>
                                    <p:anim calcmode="lin" valueType="num">
                                      <p:cBhvr additive="base">
                                        <p:cTn id="24" dur="500" fill="hold"/>
                                        <p:tgtEl>
                                          <p:spTgt spid="39"/>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accel="22000" decel="52000" fill="hold" grpId="0" nodeType="click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additive="base">
                                        <p:cTn id="29" dur="500" fill="hold"/>
                                        <p:tgtEl>
                                          <p:spTgt spid="40"/>
                                        </p:tgtEl>
                                        <p:attrNameLst>
                                          <p:attrName>ppt_x</p:attrName>
                                        </p:attrNameLst>
                                      </p:cBhvr>
                                      <p:tavLst>
                                        <p:tav tm="0">
                                          <p:val>
                                            <p:strVal val="1+#ppt_w/2"/>
                                          </p:val>
                                        </p:tav>
                                        <p:tav tm="100000">
                                          <p:val>
                                            <p:strVal val="#ppt_x"/>
                                          </p:val>
                                        </p:tav>
                                      </p:tavLst>
                                    </p:anim>
                                    <p:anim calcmode="lin" valueType="num">
                                      <p:cBhvr additive="base">
                                        <p:cTn id="30" dur="500" fill="hold"/>
                                        <p:tgtEl>
                                          <p:spTgt spid="40"/>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accel="22000" decel="52000" fill="hold" grpId="0" nodeType="click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fill="hold"/>
                                        <p:tgtEl>
                                          <p:spTgt spid="43"/>
                                        </p:tgtEl>
                                        <p:attrNameLst>
                                          <p:attrName>ppt_x</p:attrName>
                                        </p:attrNameLst>
                                      </p:cBhvr>
                                      <p:tavLst>
                                        <p:tav tm="0">
                                          <p:val>
                                            <p:strVal val="1+#ppt_w/2"/>
                                          </p:val>
                                        </p:tav>
                                        <p:tav tm="100000">
                                          <p:val>
                                            <p:strVal val="#ppt_x"/>
                                          </p:val>
                                        </p:tav>
                                      </p:tavLst>
                                    </p:anim>
                                    <p:anim calcmode="lin" valueType="num">
                                      <p:cBhvr additive="base">
                                        <p:cTn id="36" dur="500" fill="hold"/>
                                        <p:tgtEl>
                                          <p:spTgt spid="43"/>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accel="22000" decel="52000" fill="hold" grpId="0" nodeType="click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500" fill="hold"/>
                                        <p:tgtEl>
                                          <p:spTgt spid="41"/>
                                        </p:tgtEl>
                                        <p:attrNameLst>
                                          <p:attrName>ppt_x</p:attrName>
                                        </p:attrNameLst>
                                      </p:cBhvr>
                                      <p:tavLst>
                                        <p:tav tm="0">
                                          <p:val>
                                            <p:strVal val="1+#ppt_w/2"/>
                                          </p:val>
                                        </p:tav>
                                        <p:tav tm="100000">
                                          <p:val>
                                            <p:strVal val="#ppt_x"/>
                                          </p:val>
                                        </p:tav>
                                      </p:tavLst>
                                    </p:anim>
                                    <p:anim calcmode="lin" valueType="num">
                                      <p:cBhvr additive="base">
                                        <p:cTn id="42" dur="50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accel="22000" decel="52000" fill="hold" grpId="0" nodeType="clickEffect">
                                  <p:stCondLst>
                                    <p:cond delay="0"/>
                                  </p:stCondLst>
                                  <p:childTnLst>
                                    <p:set>
                                      <p:cBhvr>
                                        <p:cTn id="46" dur="1" fill="hold">
                                          <p:stCondLst>
                                            <p:cond delay="0"/>
                                          </p:stCondLst>
                                        </p:cTn>
                                        <p:tgtEl>
                                          <p:spTgt spid="42"/>
                                        </p:tgtEl>
                                        <p:attrNameLst>
                                          <p:attrName>style.visibility</p:attrName>
                                        </p:attrNameLst>
                                      </p:cBhvr>
                                      <p:to>
                                        <p:strVal val="visible"/>
                                      </p:to>
                                    </p:set>
                                    <p:anim calcmode="lin" valueType="num">
                                      <p:cBhvr additive="base">
                                        <p:cTn id="47" dur="500" fill="hold"/>
                                        <p:tgtEl>
                                          <p:spTgt spid="42"/>
                                        </p:tgtEl>
                                        <p:attrNameLst>
                                          <p:attrName>ppt_x</p:attrName>
                                        </p:attrNameLst>
                                      </p:cBhvr>
                                      <p:tavLst>
                                        <p:tav tm="0">
                                          <p:val>
                                            <p:strVal val="1+#ppt_w/2"/>
                                          </p:val>
                                        </p:tav>
                                        <p:tav tm="100000">
                                          <p:val>
                                            <p:strVal val="#ppt_x"/>
                                          </p:val>
                                        </p:tav>
                                      </p:tavLst>
                                    </p:anim>
                                    <p:anim calcmode="lin" valueType="num">
                                      <p:cBhvr additive="base">
                                        <p:cTn id="48"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0" grpId="0" animBg="1"/>
      <p:bldP spid="41" grpId="0" animBg="1"/>
      <p:bldP spid="42" grpId="0" animBg="1"/>
      <p:bldP spid="4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800" dirty="0"/>
              <a:t>Who Are the Totally </a:t>
            </a:r>
            <a:r>
              <a:rPr lang="en-US" sz="2800" dirty="0" err="1"/>
              <a:t>Pawsome</a:t>
            </a:r>
            <a:r>
              <a:rPr lang="en-US" sz="2800" dirty="0"/>
              <a:t> Reading Gang?</a:t>
            </a:r>
            <a:endParaRPr lang="en-GB" sz="2800" dirty="0"/>
          </a:p>
        </p:txBody>
      </p:sp>
      <p:sp>
        <p:nvSpPr>
          <p:cNvPr id="4" name="Content Placeholder 6"/>
          <p:cNvSpPr txBox="1">
            <a:spLocks/>
          </p:cNvSpPr>
          <p:nvPr/>
        </p:nvSpPr>
        <p:spPr>
          <a:xfrm>
            <a:off x="755651" y="1294053"/>
            <a:ext cx="7632700" cy="749975"/>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latin typeface="Twinkl" pitchFamily="2" charset="0"/>
              </a:rPr>
              <a:t>The Totally </a:t>
            </a:r>
            <a:r>
              <a:rPr lang="en-GB" dirty="0" err="1">
                <a:latin typeface="Twinkl" pitchFamily="2" charset="0"/>
              </a:rPr>
              <a:t>Pawsome</a:t>
            </a:r>
            <a:r>
              <a:rPr lang="en-GB" dirty="0">
                <a:latin typeface="Twinkl" pitchFamily="2" charset="0"/>
              </a:rPr>
              <a:t> Reading Gang is a group of clever canines who each help with one of the reading content domains.</a:t>
            </a:r>
          </a:p>
        </p:txBody>
      </p:sp>
      <p:sp>
        <p:nvSpPr>
          <p:cNvPr id="5" name="Rectangle 4"/>
          <p:cNvSpPr/>
          <p:nvPr/>
        </p:nvSpPr>
        <p:spPr>
          <a:xfrm>
            <a:off x="755651" y="2136307"/>
            <a:ext cx="7632700" cy="495108"/>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latin typeface="Twinkl" pitchFamily="2" charset="0"/>
              </a:rPr>
              <a:t>Click on each dog to find out who they are and what they do.</a:t>
            </a:r>
            <a:endParaRPr lang="en-GB" dirty="0"/>
          </a:p>
        </p:txBody>
      </p:sp>
      <p:sp>
        <p:nvSpPr>
          <p:cNvPr id="2" name="Rectangle 1">
            <a:hlinkClick r:id="rId2" action="ppaction://hlinksldjump"/>
            <a:extLst>
              <a:ext uri="{FF2B5EF4-FFF2-40B4-BE49-F238E27FC236}">
                <a16:creationId xmlns:a16="http://schemas.microsoft.com/office/drawing/2014/main" id="{CE34CDF7-9744-9ACC-B72F-2A359D32476B}"/>
              </a:ext>
            </a:extLst>
          </p:cNvPr>
          <p:cNvSpPr/>
          <p:nvPr/>
        </p:nvSpPr>
        <p:spPr>
          <a:xfrm>
            <a:off x="755651" y="3877805"/>
            <a:ext cx="1843537" cy="464331"/>
          </a:xfrm>
          <a:prstGeom prst="rect">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Vocabulary Victor</a:t>
            </a:r>
            <a:endParaRPr lang="en-GB" sz="1600" dirty="0"/>
          </a:p>
        </p:txBody>
      </p:sp>
      <p:sp>
        <p:nvSpPr>
          <p:cNvPr id="6" name="Rectangle 5">
            <a:hlinkClick r:id="rId3" action="ppaction://hlinksldjump"/>
            <a:extLst>
              <a:ext uri="{FF2B5EF4-FFF2-40B4-BE49-F238E27FC236}">
                <a16:creationId xmlns:a16="http://schemas.microsoft.com/office/drawing/2014/main" id="{027C26C6-BD7E-7AC5-BF7E-805616A5B3AF}"/>
              </a:ext>
            </a:extLst>
          </p:cNvPr>
          <p:cNvSpPr/>
          <p:nvPr/>
        </p:nvSpPr>
        <p:spPr>
          <a:xfrm>
            <a:off x="6856195" y="3885107"/>
            <a:ext cx="1489803" cy="464331"/>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Predicting Pip</a:t>
            </a:r>
            <a:endParaRPr lang="en-GB" sz="1600" dirty="0"/>
          </a:p>
        </p:txBody>
      </p:sp>
      <p:sp>
        <p:nvSpPr>
          <p:cNvPr id="7" name="Rectangle 6">
            <a:hlinkClick r:id="rId4" action="ppaction://hlinksldjump"/>
            <a:extLst>
              <a:ext uri="{FF2B5EF4-FFF2-40B4-BE49-F238E27FC236}">
                <a16:creationId xmlns:a16="http://schemas.microsoft.com/office/drawing/2014/main" id="{656B8B3F-15BB-ECA5-2DAB-013ADF822248}"/>
              </a:ext>
            </a:extLst>
          </p:cNvPr>
          <p:cNvSpPr/>
          <p:nvPr/>
        </p:nvSpPr>
        <p:spPr>
          <a:xfrm>
            <a:off x="2961936" y="3882083"/>
            <a:ext cx="1514967" cy="464331"/>
          </a:xfrm>
          <a:prstGeom prst="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Inference Iggy</a:t>
            </a:r>
            <a:endParaRPr lang="en-GB" sz="1600" dirty="0"/>
          </a:p>
        </p:txBody>
      </p:sp>
      <p:grpSp>
        <p:nvGrpSpPr>
          <p:cNvPr id="8" name="Group 7">
            <a:extLst>
              <a:ext uri="{FF2B5EF4-FFF2-40B4-BE49-F238E27FC236}">
                <a16:creationId xmlns:a16="http://schemas.microsoft.com/office/drawing/2014/main" id="{30F61C6F-AF6C-DD32-6082-B82ED51783F3}"/>
              </a:ext>
            </a:extLst>
          </p:cNvPr>
          <p:cNvGrpSpPr/>
          <p:nvPr/>
        </p:nvGrpSpPr>
        <p:grpSpPr>
          <a:xfrm>
            <a:off x="3267175" y="2841307"/>
            <a:ext cx="914017" cy="1218555"/>
            <a:chOff x="5381005" y="3307982"/>
            <a:chExt cx="1399639" cy="1865980"/>
          </a:xfrm>
        </p:grpSpPr>
        <p:sp>
          <p:nvSpPr>
            <p:cNvPr id="9" name="Oval 8">
              <a:hlinkClick r:id="rId4" action="ppaction://hlinksldjump"/>
              <a:extLst>
                <a:ext uri="{FF2B5EF4-FFF2-40B4-BE49-F238E27FC236}">
                  <a16:creationId xmlns:a16="http://schemas.microsoft.com/office/drawing/2014/main" id="{3E9B4E8A-ED17-B91D-6DE7-DD34F07E05C9}"/>
                </a:ext>
              </a:extLst>
            </p:cNvPr>
            <p:cNvSpPr/>
            <p:nvPr/>
          </p:nvSpPr>
          <p:spPr>
            <a:xfrm>
              <a:off x="5381005" y="3522648"/>
              <a:ext cx="1385051" cy="1385051"/>
            </a:xfrm>
            <a:prstGeom prst="ellipse">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hlinkClick r:id="rId4" action="ppaction://hlinksldjump"/>
              <a:extLst>
                <a:ext uri="{FF2B5EF4-FFF2-40B4-BE49-F238E27FC236}">
                  <a16:creationId xmlns:a16="http://schemas.microsoft.com/office/drawing/2014/main" id="{EB9CE330-2E37-D898-575C-42820F68409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51369" y="3307982"/>
              <a:ext cx="1329275" cy="1865980"/>
            </a:xfrm>
            <a:prstGeom prst="rect">
              <a:avLst/>
            </a:prstGeom>
          </p:spPr>
        </p:pic>
      </p:grpSp>
      <p:grpSp>
        <p:nvGrpSpPr>
          <p:cNvPr id="14" name="Group 13">
            <a:extLst>
              <a:ext uri="{FF2B5EF4-FFF2-40B4-BE49-F238E27FC236}">
                <a16:creationId xmlns:a16="http://schemas.microsoft.com/office/drawing/2014/main" id="{A8E4EC07-218E-8340-34FF-F94A738969C5}"/>
              </a:ext>
            </a:extLst>
          </p:cNvPr>
          <p:cNvGrpSpPr/>
          <p:nvPr/>
        </p:nvGrpSpPr>
        <p:grpSpPr>
          <a:xfrm>
            <a:off x="7111456" y="2756804"/>
            <a:ext cx="1072627" cy="1200368"/>
            <a:chOff x="3812316" y="3003044"/>
            <a:chExt cx="1642518" cy="1838130"/>
          </a:xfrm>
        </p:grpSpPr>
        <p:sp>
          <p:nvSpPr>
            <p:cNvPr id="15" name="Oval 14">
              <a:extLst>
                <a:ext uri="{FF2B5EF4-FFF2-40B4-BE49-F238E27FC236}">
                  <a16:creationId xmlns:a16="http://schemas.microsoft.com/office/drawing/2014/main" id="{1B319CC8-6A6D-E08C-354F-A944A7AEF8A1}"/>
                </a:ext>
              </a:extLst>
            </p:cNvPr>
            <p:cNvSpPr/>
            <p:nvPr/>
          </p:nvSpPr>
          <p:spPr>
            <a:xfrm>
              <a:off x="3869581" y="3456123"/>
              <a:ext cx="1385051" cy="1385051"/>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hlinkClick r:id="rId3" action="ppaction://hlinksldjump"/>
              <a:extLst>
                <a:ext uri="{FF2B5EF4-FFF2-40B4-BE49-F238E27FC236}">
                  <a16:creationId xmlns:a16="http://schemas.microsoft.com/office/drawing/2014/main" id="{5C5934CC-EB6A-B612-6F0C-636043F9495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12316" y="3003044"/>
              <a:ext cx="1642518" cy="1793722"/>
            </a:xfrm>
            <a:prstGeom prst="rect">
              <a:avLst/>
            </a:prstGeom>
          </p:spPr>
        </p:pic>
      </p:grpSp>
      <p:grpSp>
        <p:nvGrpSpPr>
          <p:cNvPr id="17" name="Group 16">
            <a:extLst>
              <a:ext uri="{FF2B5EF4-FFF2-40B4-BE49-F238E27FC236}">
                <a16:creationId xmlns:a16="http://schemas.microsoft.com/office/drawing/2014/main" id="{1B3243C0-4995-5811-C3BD-CF977728490A}"/>
              </a:ext>
            </a:extLst>
          </p:cNvPr>
          <p:cNvGrpSpPr/>
          <p:nvPr/>
        </p:nvGrpSpPr>
        <p:grpSpPr>
          <a:xfrm>
            <a:off x="1069399" y="2756803"/>
            <a:ext cx="1018333" cy="1155924"/>
            <a:chOff x="484817" y="3071570"/>
            <a:chExt cx="1559379" cy="1770073"/>
          </a:xfrm>
        </p:grpSpPr>
        <p:sp>
          <p:nvSpPr>
            <p:cNvPr id="18" name="Oval 17">
              <a:hlinkClick r:id="rId2" action="ppaction://hlinksldjump"/>
              <a:extLst>
                <a:ext uri="{FF2B5EF4-FFF2-40B4-BE49-F238E27FC236}">
                  <a16:creationId xmlns:a16="http://schemas.microsoft.com/office/drawing/2014/main" id="{ADC211FF-2803-68F0-F8B1-646F2A13D26C}"/>
                </a:ext>
              </a:extLst>
            </p:cNvPr>
            <p:cNvSpPr/>
            <p:nvPr/>
          </p:nvSpPr>
          <p:spPr>
            <a:xfrm>
              <a:off x="659145" y="3390545"/>
              <a:ext cx="1385051" cy="1385051"/>
            </a:xfrm>
            <a:prstGeom prst="ellipse">
              <a:avLst/>
            </a:prstGeom>
            <a:solidFill>
              <a:srgbClr val="BE0928"/>
            </a:solidFill>
            <a:ln>
              <a:solidFill>
                <a:srgbClr val="BE09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9" name="Picture 18">
              <a:hlinkClick r:id="rId2" action="ppaction://hlinksldjump"/>
              <a:extLst>
                <a:ext uri="{FF2B5EF4-FFF2-40B4-BE49-F238E27FC236}">
                  <a16:creationId xmlns:a16="http://schemas.microsoft.com/office/drawing/2014/main" id="{22438CCB-038B-505C-86E5-70FBFB152AAC}"/>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23024" r="25149" b="14378"/>
            <a:stretch/>
          </p:blipFill>
          <p:spPr>
            <a:xfrm>
              <a:off x="484817" y="3071570"/>
              <a:ext cx="1515218" cy="1770073"/>
            </a:xfrm>
            <a:prstGeom prst="rect">
              <a:avLst/>
            </a:prstGeom>
          </p:spPr>
        </p:pic>
      </p:grpSp>
      <p:sp>
        <p:nvSpPr>
          <p:cNvPr id="20" name="Rectangle 19">
            <a:hlinkClick r:id="rId8" action="ppaction://hlinksldjump"/>
            <a:extLst>
              <a:ext uri="{FF2B5EF4-FFF2-40B4-BE49-F238E27FC236}">
                <a16:creationId xmlns:a16="http://schemas.microsoft.com/office/drawing/2014/main" id="{38A7ECFA-D4B5-397F-41F1-562261B7881B}"/>
              </a:ext>
            </a:extLst>
          </p:cNvPr>
          <p:cNvSpPr/>
          <p:nvPr/>
        </p:nvSpPr>
        <p:spPr>
          <a:xfrm>
            <a:off x="3719419" y="5597081"/>
            <a:ext cx="1740993" cy="464331"/>
          </a:xfrm>
          <a:prstGeom prst="rect">
            <a:avLst/>
          </a:prstGeom>
          <a:solidFill>
            <a:srgbClr val="F0629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Arlo the Author</a:t>
            </a:r>
            <a:endParaRPr lang="en-GB" sz="1600" dirty="0"/>
          </a:p>
        </p:txBody>
      </p:sp>
      <p:grpSp>
        <p:nvGrpSpPr>
          <p:cNvPr id="23" name="Group 22">
            <a:extLst>
              <a:ext uri="{FF2B5EF4-FFF2-40B4-BE49-F238E27FC236}">
                <a16:creationId xmlns:a16="http://schemas.microsoft.com/office/drawing/2014/main" id="{E5E7E71B-DE9B-55D4-21D5-26DEB8F295BE}"/>
              </a:ext>
            </a:extLst>
          </p:cNvPr>
          <p:cNvGrpSpPr/>
          <p:nvPr/>
        </p:nvGrpSpPr>
        <p:grpSpPr>
          <a:xfrm>
            <a:off x="3993249" y="4369710"/>
            <a:ext cx="1110276" cy="1503678"/>
            <a:chOff x="2128429" y="2946913"/>
            <a:chExt cx="1700173" cy="2302589"/>
          </a:xfrm>
        </p:grpSpPr>
        <p:sp>
          <p:nvSpPr>
            <p:cNvPr id="24" name="Oval 23">
              <a:hlinkClick r:id="rId9" action="ppaction://hlinksldjump"/>
              <a:extLst>
                <a:ext uri="{FF2B5EF4-FFF2-40B4-BE49-F238E27FC236}">
                  <a16:creationId xmlns:a16="http://schemas.microsoft.com/office/drawing/2014/main" id="{09CB5467-C94B-A8D6-8B63-46E69EA2C78A}"/>
                </a:ext>
              </a:extLst>
            </p:cNvPr>
            <p:cNvSpPr/>
            <p:nvPr/>
          </p:nvSpPr>
          <p:spPr>
            <a:xfrm>
              <a:off x="2398512" y="3441342"/>
              <a:ext cx="1385051" cy="1385051"/>
            </a:xfrm>
            <a:prstGeom prst="ellipse">
              <a:avLst/>
            </a:prstGeom>
            <a:solidFill>
              <a:srgbClr val="F062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a:hlinkClick r:id="rId8" action="ppaction://hlinksldjump"/>
              <a:extLst>
                <a:ext uri="{FF2B5EF4-FFF2-40B4-BE49-F238E27FC236}">
                  <a16:creationId xmlns:a16="http://schemas.microsoft.com/office/drawing/2014/main" id="{0261788A-747A-52C3-8F50-89C414E61A88}"/>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14430" r="33358"/>
            <a:stretch/>
          </p:blipFill>
          <p:spPr>
            <a:xfrm>
              <a:off x="2128429" y="2946913"/>
              <a:ext cx="1700173" cy="2302589"/>
            </a:xfrm>
            <a:prstGeom prst="rect">
              <a:avLst/>
            </a:prstGeom>
          </p:spPr>
        </p:pic>
      </p:grpSp>
      <p:sp>
        <p:nvSpPr>
          <p:cNvPr id="30" name="Rectangle 29">
            <a:hlinkClick r:id="rId11" action="ppaction://hlinksldjump"/>
            <a:extLst>
              <a:ext uri="{FF2B5EF4-FFF2-40B4-BE49-F238E27FC236}">
                <a16:creationId xmlns:a16="http://schemas.microsoft.com/office/drawing/2014/main" id="{D78ABDD9-0637-F813-AAA9-60972941F676}"/>
              </a:ext>
            </a:extLst>
          </p:cNvPr>
          <p:cNvSpPr/>
          <p:nvPr/>
        </p:nvSpPr>
        <p:spPr>
          <a:xfrm>
            <a:off x="5670392" y="5593214"/>
            <a:ext cx="1837597" cy="710552"/>
          </a:xfrm>
          <a:prstGeom prst="rect">
            <a:avLst/>
          </a:prstGeom>
          <a:solidFill>
            <a:srgbClr val="F78D2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Cassie the Commentator</a:t>
            </a:r>
            <a:endParaRPr lang="en-GB" sz="1600" dirty="0"/>
          </a:p>
        </p:txBody>
      </p:sp>
      <p:grpSp>
        <p:nvGrpSpPr>
          <p:cNvPr id="32" name="Group 31">
            <a:extLst>
              <a:ext uri="{FF2B5EF4-FFF2-40B4-BE49-F238E27FC236}">
                <a16:creationId xmlns:a16="http://schemas.microsoft.com/office/drawing/2014/main" id="{CF9411EB-277C-10BA-D514-8647A6909023}"/>
              </a:ext>
            </a:extLst>
          </p:cNvPr>
          <p:cNvGrpSpPr/>
          <p:nvPr/>
        </p:nvGrpSpPr>
        <p:grpSpPr>
          <a:xfrm>
            <a:off x="6040187" y="4490045"/>
            <a:ext cx="1011907" cy="1103171"/>
            <a:chOff x="2250347" y="3137103"/>
            <a:chExt cx="1549538" cy="1689290"/>
          </a:xfrm>
        </p:grpSpPr>
        <p:sp>
          <p:nvSpPr>
            <p:cNvPr id="35" name="Oval 34">
              <a:hlinkClick r:id="rId9" action="ppaction://hlinksldjump"/>
              <a:extLst>
                <a:ext uri="{FF2B5EF4-FFF2-40B4-BE49-F238E27FC236}">
                  <a16:creationId xmlns:a16="http://schemas.microsoft.com/office/drawing/2014/main" id="{EF77AF4A-54DD-919D-D983-325C68C35906}"/>
                </a:ext>
              </a:extLst>
            </p:cNvPr>
            <p:cNvSpPr/>
            <p:nvPr/>
          </p:nvSpPr>
          <p:spPr>
            <a:xfrm>
              <a:off x="2398512" y="3441342"/>
              <a:ext cx="1385051" cy="1385051"/>
            </a:xfrm>
            <a:prstGeom prst="ellipse">
              <a:avLst/>
            </a:prstGeom>
            <a:solidFill>
              <a:srgbClr val="F78D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4" name="Picture 43">
              <a:hlinkClick r:id="rId11" action="ppaction://hlinksldjump"/>
              <a:extLst>
                <a:ext uri="{FF2B5EF4-FFF2-40B4-BE49-F238E27FC236}">
                  <a16:creationId xmlns:a16="http://schemas.microsoft.com/office/drawing/2014/main" id="{CCEABD7C-6F9A-AAAF-A3A8-B51C8CB3276C}"/>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250347" y="3137103"/>
              <a:ext cx="1549538" cy="1682694"/>
            </a:xfrm>
            <a:prstGeom prst="rect">
              <a:avLst/>
            </a:prstGeom>
          </p:spPr>
        </p:pic>
      </p:grpSp>
      <p:sp>
        <p:nvSpPr>
          <p:cNvPr id="53" name="Rectangle 52">
            <a:hlinkClick r:id="rId9" action="ppaction://hlinksldjump"/>
            <a:extLst>
              <a:ext uri="{FF2B5EF4-FFF2-40B4-BE49-F238E27FC236}">
                <a16:creationId xmlns:a16="http://schemas.microsoft.com/office/drawing/2014/main" id="{FB2849AB-EF21-EE60-62F5-7DABF80A4B8F}"/>
              </a:ext>
            </a:extLst>
          </p:cNvPr>
          <p:cNvSpPr/>
          <p:nvPr/>
        </p:nvSpPr>
        <p:spPr>
          <a:xfrm>
            <a:off x="2002909" y="5597082"/>
            <a:ext cx="1384940" cy="464331"/>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Rex Retriever</a:t>
            </a:r>
            <a:endParaRPr lang="en-GB" sz="1600" dirty="0"/>
          </a:p>
        </p:txBody>
      </p:sp>
      <p:sp>
        <p:nvSpPr>
          <p:cNvPr id="54" name="Rectangle 53">
            <a:hlinkClick r:id="rId13" action="ppaction://hlinksldjump"/>
            <a:extLst>
              <a:ext uri="{FF2B5EF4-FFF2-40B4-BE49-F238E27FC236}">
                <a16:creationId xmlns:a16="http://schemas.microsoft.com/office/drawing/2014/main" id="{816C4383-C737-04A0-EBB3-BDC6E9FEC31C}"/>
              </a:ext>
            </a:extLst>
          </p:cNvPr>
          <p:cNvSpPr/>
          <p:nvPr/>
        </p:nvSpPr>
        <p:spPr>
          <a:xfrm>
            <a:off x="4579314" y="3889414"/>
            <a:ext cx="2114966" cy="464331"/>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Summarising Sheba</a:t>
            </a:r>
            <a:endParaRPr lang="en-GB" sz="1600" dirty="0"/>
          </a:p>
        </p:txBody>
      </p:sp>
      <p:grpSp>
        <p:nvGrpSpPr>
          <p:cNvPr id="55" name="Group 54">
            <a:extLst>
              <a:ext uri="{FF2B5EF4-FFF2-40B4-BE49-F238E27FC236}">
                <a16:creationId xmlns:a16="http://schemas.microsoft.com/office/drawing/2014/main" id="{1246BB89-C448-C5A0-AB56-12498F574A08}"/>
              </a:ext>
            </a:extLst>
          </p:cNvPr>
          <p:cNvGrpSpPr/>
          <p:nvPr/>
        </p:nvGrpSpPr>
        <p:grpSpPr>
          <a:xfrm>
            <a:off x="2231857" y="4532054"/>
            <a:ext cx="915767" cy="1178991"/>
            <a:chOff x="2381244" y="3195509"/>
            <a:chExt cx="1402319" cy="1805394"/>
          </a:xfrm>
        </p:grpSpPr>
        <p:sp>
          <p:nvSpPr>
            <p:cNvPr id="56" name="Oval 55">
              <a:hlinkClick r:id="rId9" action="ppaction://hlinksldjump"/>
              <a:extLst>
                <a:ext uri="{FF2B5EF4-FFF2-40B4-BE49-F238E27FC236}">
                  <a16:creationId xmlns:a16="http://schemas.microsoft.com/office/drawing/2014/main" id="{2084051E-16AB-B5E1-9498-4BAD562B23A4}"/>
                </a:ext>
              </a:extLst>
            </p:cNvPr>
            <p:cNvSpPr/>
            <p:nvPr/>
          </p:nvSpPr>
          <p:spPr>
            <a:xfrm>
              <a:off x="2398512" y="3441342"/>
              <a:ext cx="1385051" cy="1385051"/>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7" name="Picture 56">
              <a:hlinkClick r:id="rId9" action="ppaction://hlinksldjump"/>
              <a:extLst>
                <a:ext uri="{FF2B5EF4-FFF2-40B4-BE49-F238E27FC236}">
                  <a16:creationId xmlns:a16="http://schemas.microsoft.com/office/drawing/2014/main" id="{314B5EC2-A8F5-571C-A699-1D193D12B166}"/>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l="1" r="-1770"/>
            <a:stretch/>
          </p:blipFill>
          <p:spPr>
            <a:xfrm>
              <a:off x="2381244" y="3195509"/>
              <a:ext cx="1385052" cy="1805394"/>
            </a:xfrm>
            <a:prstGeom prst="rect">
              <a:avLst/>
            </a:prstGeom>
          </p:spPr>
        </p:pic>
      </p:grpSp>
      <p:grpSp>
        <p:nvGrpSpPr>
          <p:cNvPr id="58" name="Group 57">
            <a:extLst>
              <a:ext uri="{FF2B5EF4-FFF2-40B4-BE49-F238E27FC236}">
                <a16:creationId xmlns:a16="http://schemas.microsoft.com/office/drawing/2014/main" id="{A9C700E9-CA31-BDEE-F0FF-D4C8EFA584D7}"/>
              </a:ext>
            </a:extLst>
          </p:cNvPr>
          <p:cNvGrpSpPr/>
          <p:nvPr/>
        </p:nvGrpSpPr>
        <p:grpSpPr>
          <a:xfrm>
            <a:off x="5135696" y="2899348"/>
            <a:ext cx="941887" cy="1097883"/>
            <a:chOff x="6987216" y="3329151"/>
            <a:chExt cx="1442316" cy="1681194"/>
          </a:xfrm>
        </p:grpSpPr>
        <p:sp>
          <p:nvSpPr>
            <p:cNvPr id="59" name="Oval 58">
              <a:hlinkClick r:id="rId13" action="ppaction://hlinksldjump"/>
              <a:extLst>
                <a:ext uri="{FF2B5EF4-FFF2-40B4-BE49-F238E27FC236}">
                  <a16:creationId xmlns:a16="http://schemas.microsoft.com/office/drawing/2014/main" id="{F8A5B4B9-BEAD-A26F-7228-57E68CE1272F}"/>
                </a:ext>
              </a:extLst>
            </p:cNvPr>
            <p:cNvSpPr/>
            <p:nvPr/>
          </p:nvSpPr>
          <p:spPr>
            <a:xfrm>
              <a:off x="6987216" y="3519567"/>
              <a:ext cx="1385051" cy="1385051"/>
            </a:xfrm>
            <a:prstGeom prst="ellipse">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0" name="Picture 59">
              <a:hlinkClick r:id="rId13" action="ppaction://hlinksldjump"/>
              <a:extLst>
                <a:ext uri="{FF2B5EF4-FFF2-40B4-BE49-F238E27FC236}">
                  <a16:creationId xmlns:a16="http://schemas.microsoft.com/office/drawing/2014/main" id="{FDDEF65F-5451-952D-85BE-0B110E57FE79}"/>
                </a:ext>
              </a:extLst>
            </p:cNvPr>
            <p:cNvPicPr>
              <a:picLocks noChangeAspect="1"/>
            </p:cNvPicPr>
            <p:nvPr/>
          </p:nvPicPr>
          <p:blipFill>
            <a:blip r:embed="rId15" cstate="print">
              <a:extLst>
                <a:ext uri="{28A0092B-C50C-407E-A947-70E740481C1C}">
                  <a14:useLocalDpi xmlns:a14="http://schemas.microsoft.com/office/drawing/2010/main" val="0"/>
                </a:ext>
              </a:extLst>
            </a:blip>
            <a:srcRect t="536" b="536"/>
            <a:stretch/>
          </p:blipFill>
          <p:spPr>
            <a:xfrm>
              <a:off x="7021928" y="3329151"/>
              <a:ext cx="1407604" cy="1681194"/>
            </a:xfrm>
            <a:prstGeom prst="rect">
              <a:avLst/>
            </a:prstGeom>
          </p:spPr>
        </p:pic>
      </p:grpSp>
    </p:spTree>
    <p:extLst>
      <p:ext uri="{BB962C8B-B14F-4D97-AF65-F5344CB8AC3E}">
        <p14:creationId xmlns:p14="http://schemas.microsoft.com/office/powerpoint/2010/main" val="2276637513"/>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22000" decel="6000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22000" decel="6000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accel="22000" decel="6000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2" presetClass="entr" presetSubtype="4" accel="22000" decel="6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accel="22000" decel="6000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childTnLst>
                          </p:cTn>
                        </p:par>
                        <p:par>
                          <p:cTn id="31" fill="hold">
                            <p:stCondLst>
                              <p:cond delay="500"/>
                            </p:stCondLst>
                            <p:childTnLst>
                              <p:par>
                                <p:cTn id="32" presetID="2" presetClass="entr" presetSubtype="4" accel="22000" decel="60000"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ppt_x"/>
                                          </p:val>
                                        </p:tav>
                                        <p:tav tm="100000">
                                          <p:val>
                                            <p:strVal val="#ppt_x"/>
                                          </p:val>
                                        </p:tav>
                                      </p:tavLst>
                                    </p:anim>
                                    <p:anim calcmode="lin" valueType="num">
                                      <p:cBhvr additive="base">
                                        <p:cTn id="3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accel="22000" decel="60000" fill="hold" nodeType="click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additive="base">
                                        <p:cTn id="40" dur="500" fill="hold"/>
                                        <p:tgtEl>
                                          <p:spTgt spid="23"/>
                                        </p:tgtEl>
                                        <p:attrNameLst>
                                          <p:attrName>ppt_x</p:attrName>
                                        </p:attrNameLst>
                                      </p:cBhvr>
                                      <p:tavLst>
                                        <p:tav tm="0">
                                          <p:val>
                                            <p:strVal val="#ppt_x"/>
                                          </p:val>
                                        </p:tav>
                                        <p:tav tm="100000">
                                          <p:val>
                                            <p:strVal val="#ppt_x"/>
                                          </p:val>
                                        </p:tav>
                                      </p:tavLst>
                                    </p:anim>
                                    <p:anim calcmode="lin" valueType="num">
                                      <p:cBhvr additive="base">
                                        <p:cTn id="41" dur="500" fill="hold"/>
                                        <p:tgtEl>
                                          <p:spTgt spid="23"/>
                                        </p:tgtEl>
                                        <p:attrNameLst>
                                          <p:attrName>ppt_y</p:attrName>
                                        </p:attrNameLst>
                                      </p:cBhvr>
                                      <p:tavLst>
                                        <p:tav tm="0">
                                          <p:val>
                                            <p:strVal val="1+#ppt_h/2"/>
                                          </p:val>
                                        </p:tav>
                                        <p:tav tm="100000">
                                          <p:val>
                                            <p:strVal val="#ppt_y"/>
                                          </p:val>
                                        </p:tav>
                                      </p:tavLst>
                                    </p:anim>
                                  </p:childTnLst>
                                </p:cTn>
                              </p:par>
                            </p:childTnLst>
                          </p:cTn>
                        </p:par>
                        <p:par>
                          <p:cTn id="42" fill="hold">
                            <p:stCondLst>
                              <p:cond delay="500"/>
                            </p:stCondLst>
                            <p:childTnLst>
                              <p:par>
                                <p:cTn id="43" presetID="2" presetClass="entr" presetSubtype="4" accel="22000" decel="60000"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500" fill="hold"/>
                                        <p:tgtEl>
                                          <p:spTgt spid="20"/>
                                        </p:tgtEl>
                                        <p:attrNameLst>
                                          <p:attrName>ppt_x</p:attrName>
                                        </p:attrNameLst>
                                      </p:cBhvr>
                                      <p:tavLst>
                                        <p:tav tm="0">
                                          <p:val>
                                            <p:strVal val="#ppt_x"/>
                                          </p:val>
                                        </p:tav>
                                        <p:tav tm="100000">
                                          <p:val>
                                            <p:strVal val="#ppt_x"/>
                                          </p:val>
                                        </p:tav>
                                      </p:tavLst>
                                    </p:anim>
                                    <p:anim calcmode="lin" valueType="num">
                                      <p:cBhvr additive="base">
                                        <p:cTn id="4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accel="22000" decel="60000" fill="hold" nodeType="click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fill="hold"/>
                                        <p:tgtEl>
                                          <p:spTgt spid="32"/>
                                        </p:tgtEl>
                                        <p:attrNameLst>
                                          <p:attrName>ppt_x</p:attrName>
                                        </p:attrNameLst>
                                      </p:cBhvr>
                                      <p:tavLst>
                                        <p:tav tm="0">
                                          <p:val>
                                            <p:strVal val="#ppt_x"/>
                                          </p:val>
                                        </p:tav>
                                        <p:tav tm="100000">
                                          <p:val>
                                            <p:strVal val="#ppt_x"/>
                                          </p:val>
                                        </p:tav>
                                      </p:tavLst>
                                    </p:anim>
                                    <p:anim calcmode="lin" valueType="num">
                                      <p:cBhvr additive="base">
                                        <p:cTn id="52" dur="500" fill="hold"/>
                                        <p:tgtEl>
                                          <p:spTgt spid="32"/>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2" presetClass="entr" presetSubtype="4" accel="22000" decel="60000" fill="hold" grpId="0" nodeType="after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additive="base">
                                        <p:cTn id="56" dur="500" fill="hold"/>
                                        <p:tgtEl>
                                          <p:spTgt spid="30"/>
                                        </p:tgtEl>
                                        <p:attrNameLst>
                                          <p:attrName>ppt_x</p:attrName>
                                        </p:attrNameLst>
                                      </p:cBhvr>
                                      <p:tavLst>
                                        <p:tav tm="0">
                                          <p:val>
                                            <p:strVal val="#ppt_x"/>
                                          </p:val>
                                        </p:tav>
                                        <p:tav tm="100000">
                                          <p:val>
                                            <p:strVal val="#ppt_x"/>
                                          </p:val>
                                        </p:tav>
                                      </p:tavLst>
                                    </p:anim>
                                    <p:anim calcmode="lin" valueType="num">
                                      <p:cBhvr additive="base">
                                        <p:cTn id="57"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20" grpId="0" animBg="1"/>
      <p:bldP spid="3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a:off x="3155239" y="1879648"/>
            <a:ext cx="5173513" cy="772107"/>
          </a:xfrm>
          <a:prstGeom prst="rect">
            <a:avLst/>
          </a:prstGeom>
          <a:solidFill>
            <a:srgbClr val="A773A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ea typeface="Tahoma" panose="020B0604030504040204" pitchFamily="34" charset="0"/>
                <a:cs typeface="Tahoma" panose="020B0604030504040204" pitchFamily="34" charset="0"/>
              </a:rPr>
              <a:t>Predict what might happen from details</a:t>
            </a:r>
            <a:br>
              <a:rPr lang="en-GB" dirty="0">
                <a:latin typeface="Twinkl" pitchFamily="50" charset="0"/>
                <a:ea typeface="Tahoma" panose="020B0604030504040204" pitchFamily="34" charset="0"/>
                <a:cs typeface="Tahoma" panose="020B0604030504040204" pitchFamily="34" charset="0"/>
              </a:rPr>
            </a:br>
            <a:r>
              <a:rPr lang="en-GB" dirty="0">
                <a:latin typeface="Twinkl" pitchFamily="50" charset="0"/>
                <a:ea typeface="Tahoma" panose="020B0604030504040204" pitchFamily="34" charset="0"/>
                <a:cs typeface="Tahoma" panose="020B0604030504040204" pitchFamily="34" charset="0"/>
              </a:rPr>
              <a:t>stated and implied.</a:t>
            </a:r>
          </a:p>
        </p:txBody>
      </p:sp>
      <p:sp>
        <p:nvSpPr>
          <p:cNvPr id="6" name="Title 5"/>
          <p:cNvSpPr>
            <a:spLocks noGrp="1"/>
          </p:cNvSpPr>
          <p:nvPr>
            <p:ph type="title"/>
          </p:nvPr>
        </p:nvSpPr>
        <p:spPr/>
        <p:txBody>
          <a:bodyPr/>
          <a:lstStyle/>
          <a:p>
            <a:r>
              <a:rPr lang="en-GB" sz="3600" dirty="0">
                <a:latin typeface="Twinkl" pitchFamily="50" charset="0"/>
              </a:rPr>
              <a:t>What Does </a:t>
            </a:r>
            <a:r>
              <a:rPr lang="en-GB" sz="3600" dirty="0">
                <a:solidFill>
                  <a:srgbClr val="7030A0"/>
                </a:solidFill>
                <a:latin typeface="Twinkl" pitchFamily="50" charset="0"/>
              </a:rPr>
              <a:t>Predicting Pip </a:t>
            </a:r>
            <a:r>
              <a:rPr lang="en-GB" sz="3600" dirty="0">
                <a:latin typeface="Twinkl" pitchFamily="50" charset="0"/>
              </a:rPr>
              <a:t>Do?</a:t>
            </a:r>
            <a:endParaRPr lang="en-GB" sz="3600" dirty="0"/>
          </a:p>
        </p:txBody>
      </p:sp>
      <p:grpSp>
        <p:nvGrpSpPr>
          <p:cNvPr id="10" name="Group 9"/>
          <p:cNvGrpSpPr/>
          <p:nvPr/>
        </p:nvGrpSpPr>
        <p:grpSpPr>
          <a:xfrm>
            <a:off x="2126873" y="1473201"/>
            <a:ext cx="6201880" cy="412642"/>
            <a:chOff x="265022" y="2056535"/>
            <a:chExt cx="8229273" cy="412642"/>
          </a:xfrm>
        </p:grpSpPr>
        <p:sp>
          <p:nvSpPr>
            <p:cNvPr id="23" name="Snip Single Corner Rectangle 22"/>
            <p:cNvSpPr/>
            <p:nvPr/>
          </p:nvSpPr>
          <p:spPr>
            <a:xfrm>
              <a:off x="265022" y="2056535"/>
              <a:ext cx="8229273" cy="412642"/>
            </a:xfrm>
            <a:prstGeom prst="snip1Rect">
              <a:avLst>
                <a:gd name="adj" fmla="val 50000"/>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TextBox 23"/>
            <p:cNvSpPr txBox="1"/>
            <p:nvPr/>
          </p:nvSpPr>
          <p:spPr>
            <a:xfrm>
              <a:off x="1134461" y="2079797"/>
              <a:ext cx="7145591" cy="369332"/>
            </a:xfrm>
            <a:prstGeom prst="rect">
              <a:avLst/>
            </a:prstGeom>
            <a:noFill/>
          </p:spPr>
          <p:txBody>
            <a:bodyPr wrap="square" rtlCol="0">
              <a:spAutoFit/>
            </a:bodyPr>
            <a:lstStyle/>
            <a:p>
              <a:pPr algn="r"/>
              <a:r>
                <a:rPr lang="en-GB" dirty="0">
                  <a:solidFill>
                    <a:schemeClr val="bg1"/>
                  </a:solidFill>
                  <a:latin typeface="Twinkl" pitchFamily="50" charset="0"/>
                </a:rPr>
                <a:t>Predicting Pip helps with content domain </a:t>
              </a:r>
              <a:r>
                <a:rPr lang="en-GB" b="1" dirty="0">
                  <a:solidFill>
                    <a:schemeClr val="bg1"/>
                  </a:solidFill>
                  <a:latin typeface="Twinkl" pitchFamily="50" charset="0"/>
                </a:rPr>
                <a:t>2e</a:t>
              </a:r>
              <a:r>
                <a:rPr lang="en-GB" dirty="0">
                  <a:solidFill>
                    <a:schemeClr val="bg1"/>
                  </a:solidFill>
                  <a:latin typeface="Twinkl" pitchFamily="50" charset="0"/>
                </a:rPr>
                <a:t>:</a:t>
              </a:r>
            </a:p>
          </p:txBody>
        </p:sp>
      </p:grpSp>
      <p:sp>
        <p:nvSpPr>
          <p:cNvPr id="28" name="Snip Single Corner Rectangle 27"/>
          <p:cNvSpPr/>
          <p:nvPr/>
        </p:nvSpPr>
        <p:spPr>
          <a:xfrm>
            <a:off x="980044" y="3771439"/>
            <a:ext cx="7348707" cy="1213604"/>
          </a:xfrm>
          <a:prstGeom prst="snip1Rect">
            <a:avLst>
              <a:gd name="adj" fmla="val 0"/>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She helps you to do this by getting you to look at what has already happened, what the characters may have hinted is coming up or what has been implied by the author’s use of language. </a:t>
            </a:r>
          </a:p>
        </p:txBody>
      </p:sp>
      <p:sp>
        <p:nvSpPr>
          <p:cNvPr id="47" name="Content Placeholder 6"/>
          <p:cNvSpPr txBox="1">
            <a:spLocks/>
          </p:cNvSpPr>
          <p:nvPr/>
        </p:nvSpPr>
        <p:spPr>
          <a:xfrm>
            <a:off x="3234487" y="2795981"/>
            <a:ext cx="4803354" cy="749975"/>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latin typeface="Twinkl" pitchFamily="50" charset="0"/>
              </a:rPr>
              <a:t>This means that she is there to help you to try to make a </a:t>
            </a:r>
            <a:r>
              <a:rPr lang="en-GB" b="1" dirty="0">
                <a:latin typeface="Twinkl" pitchFamily="50" charset="0"/>
              </a:rPr>
              <a:t>logical and reasonable guess about what could happen next.</a:t>
            </a:r>
            <a:endParaRPr lang="en-GB" dirty="0">
              <a:latin typeface="Twinkl" pitchFamily="50" charset="0"/>
            </a:endParaRPr>
          </a:p>
        </p:txBody>
      </p:sp>
      <p:sp>
        <p:nvSpPr>
          <p:cNvPr id="50" name="Content Placeholder 6"/>
          <p:cNvSpPr txBox="1">
            <a:spLocks/>
          </p:cNvSpPr>
          <p:nvPr/>
        </p:nvSpPr>
        <p:spPr>
          <a:xfrm>
            <a:off x="852463" y="4788071"/>
            <a:ext cx="6654645" cy="1518163"/>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If someone brought a cake lit with candles into a party, what would </a:t>
            </a:r>
            <a:r>
              <a:rPr lang="en-GB" b="1" dirty="0">
                <a:latin typeface="Twinkl" pitchFamily="50" charset="0"/>
              </a:rPr>
              <a:t>logically</a:t>
            </a:r>
            <a:r>
              <a:rPr lang="en-GB" dirty="0">
                <a:latin typeface="Twinkl" pitchFamily="50" charset="0"/>
              </a:rPr>
              <a:t> happen next?</a:t>
            </a:r>
            <a:endParaRPr lang="en-GB" dirty="0">
              <a:latin typeface="Twinkl" pitchFamily="50" charset="0"/>
              <a:ea typeface="Tahoma" panose="020B0604030504040204" pitchFamily="34" charset="0"/>
              <a:cs typeface="Tahoma" panose="020B0604030504040204" pitchFamily="34" charset="0"/>
            </a:endParaRPr>
          </a:p>
        </p:txBody>
      </p:sp>
      <p:grpSp>
        <p:nvGrpSpPr>
          <p:cNvPr id="63" name="Group 62"/>
          <p:cNvGrpSpPr/>
          <p:nvPr/>
        </p:nvGrpSpPr>
        <p:grpSpPr>
          <a:xfrm>
            <a:off x="187648" y="192269"/>
            <a:ext cx="526727" cy="526727"/>
            <a:chOff x="187648" y="192269"/>
            <a:chExt cx="526727" cy="526727"/>
          </a:xfrm>
        </p:grpSpPr>
        <p:sp>
          <p:nvSpPr>
            <p:cNvPr id="25" name="Oval 24">
              <a:hlinkClick r:id="rId2" action="ppaction://hlinksldjump"/>
            </p:cNvPr>
            <p:cNvSpPr/>
            <p:nvPr/>
          </p:nvSpPr>
          <p:spPr>
            <a:xfrm rot="10800000">
              <a:off x="187648" y="192269"/>
              <a:ext cx="526727" cy="526727"/>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2" name="Picture 6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0481" y="289920"/>
              <a:ext cx="301059" cy="331425"/>
            </a:xfrm>
            <a:prstGeom prst="rect">
              <a:avLst/>
            </a:prstGeom>
          </p:spPr>
        </p:pic>
      </p:grpSp>
      <p:pic>
        <p:nvPicPr>
          <p:cNvPr id="67" name="Picture 6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94897" y="4868736"/>
            <a:ext cx="1401286" cy="1284226"/>
          </a:xfrm>
          <a:prstGeom prst="rect">
            <a:avLst/>
          </a:prstGeom>
        </p:spPr>
      </p:pic>
      <p:grpSp>
        <p:nvGrpSpPr>
          <p:cNvPr id="26" name="Group 25"/>
          <p:cNvGrpSpPr/>
          <p:nvPr/>
        </p:nvGrpSpPr>
        <p:grpSpPr>
          <a:xfrm>
            <a:off x="8296183" y="6047290"/>
            <a:ext cx="526727" cy="526727"/>
            <a:chOff x="7365812" y="5420982"/>
            <a:chExt cx="672029" cy="672029"/>
          </a:xfrm>
          <a:effectLst>
            <a:outerShdw dist="88900" dir="3360000" sx="78000" sy="78000" algn="ctr" rotWithShape="0">
              <a:srgbClr val="000000">
                <a:alpha val="10000"/>
              </a:srgbClr>
            </a:outerShdw>
          </a:effectLst>
        </p:grpSpPr>
        <p:sp>
          <p:nvSpPr>
            <p:cNvPr id="27" name="Oval 26">
              <a:hlinkClick r:id="" action="ppaction://hlinkshowjump?jump=nextslide"/>
            </p:cNvPr>
            <p:cNvSpPr/>
            <p:nvPr/>
          </p:nvSpPr>
          <p:spPr>
            <a:xfrm>
              <a:off x="7365812" y="5420982"/>
              <a:ext cx="672029" cy="672029"/>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Right Arrow 28">
              <a:hlinkClick r:id="" action="ppaction://hlinkshowjump?jump=nextslide"/>
            </p:cNvPr>
            <p:cNvSpPr/>
            <p:nvPr/>
          </p:nvSpPr>
          <p:spPr>
            <a:xfrm>
              <a:off x="7524278" y="5600303"/>
              <a:ext cx="406371" cy="302111"/>
            </a:xfrm>
            <a:prstGeom prst="rightArrow">
              <a:avLst>
                <a:gd name="adj1" fmla="val 50000"/>
                <a:gd name="adj2" fmla="val 80955"/>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3" name="Group 2"/>
          <p:cNvGrpSpPr/>
          <p:nvPr/>
        </p:nvGrpSpPr>
        <p:grpSpPr>
          <a:xfrm>
            <a:off x="714375" y="1328176"/>
            <a:ext cx="1833934" cy="1809133"/>
            <a:chOff x="714375" y="1328176"/>
            <a:chExt cx="1833934" cy="1809133"/>
          </a:xfrm>
        </p:grpSpPr>
        <p:grpSp>
          <p:nvGrpSpPr>
            <p:cNvPr id="13" name="Group 12"/>
            <p:cNvGrpSpPr/>
            <p:nvPr/>
          </p:nvGrpSpPr>
          <p:grpSpPr>
            <a:xfrm>
              <a:off x="714375" y="1328176"/>
              <a:ext cx="1833934" cy="1809133"/>
              <a:chOff x="1003277" y="3182186"/>
              <a:chExt cx="1833934" cy="1809133"/>
            </a:xfrm>
          </p:grpSpPr>
          <p:sp>
            <p:nvSpPr>
              <p:cNvPr id="42" name="Oval 41"/>
              <p:cNvSpPr/>
              <p:nvPr/>
            </p:nvSpPr>
            <p:spPr>
              <a:xfrm>
                <a:off x="1003277" y="3295473"/>
                <a:ext cx="1695846" cy="1695846"/>
              </a:xfrm>
              <a:prstGeom prst="ellipse">
                <a:avLst/>
              </a:prstGeom>
              <a:solidFill>
                <a:srgbClr val="7030A0"/>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p:cNvSpPr/>
              <p:nvPr/>
            </p:nvSpPr>
            <p:spPr>
              <a:xfrm>
                <a:off x="1141365" y="3182186"/>
                <a:ext cx="1695846" cy="1695846"/>
              </a:xfrm>
              <a:prstGeom prst="ellipse">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p>
            </p:txBody>
          </p:sp>
        </p:gr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62044" y="1328176"/>
              <a:ext cx="1555990" cy="1699230"/>
            </a:xfrm>
            <a:prstGeom prst="rect">
              <a:avLst/>
            </a:prstGeom>
          </p:spPr>
        </p:pic>
      </p:grpSp>
    </p:spTree>
    <p:extLst>
      <p:ext uri="{BB962C8B-B14F-4D97-AF65-F5344CB8AC3E}">
        <p14:creationId xmlns:p14="http://schemas.microsoft.com/office/powerpoint/2010/main" val="3974115781"/>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22000" decel="52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accel="22000" decel="5200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0-#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400"/>
                                        <p:tgtEl>
                                          <p:spTgt spid="45"/>
                                        </p:tgtEl>
                                      </p:cBhvr>
                                    </p:animEffect>
                                    <p:anim calcmode="lin" valueType="num">
                                      <p:cBhvr>
                                        <p:cTn id="20" dur="400" fill="hold"/>
                                        <p:tgtEl>
                                          <p:spTgt spid="45"/>
                                        </p:tgtEl>
                                        <p:attrNameLst>
                                          <p:attrName>ppt_x</p:attrName>
                                        </p:attrNameLst>
                                      </p:cBhvr>
                                      <p:tavLst>
                                        <p:tav tm="0">
                                          <p:val>
                                            <p:strVal val="#ppt_x"/>
                                          </p:val>
                                        </p:tav>
                                        <p:tav tm="100000">
                                          <p:val>
                                            <p:strVal val="#ppt_x"/>
                                          </p:val>
                                        </p:tav>
                                      </p:tavLst>
                                    </p:anim>
                                    <p:anim calcmode="lin" valueType="num">
                                      <p:cBhvr>
                                        <p:cTn id="21" dur="4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47"/>
                                        </p:tgtEl>
                                        <p:attrNameLst>
                                          <p:attrName>style.visibility</p:attrName>
                                        </p:attrNameLst>
                                      </p:cBhvr>
                                      <p:to>
                                        <p:strVal val="visible"/>
                                      </p:to>
                                    </p:set>
                                    <p:animEffect transition="in" filter="fade">
                                      <p:cBhvr>
                                        <p:cTn id="26" dur="500"/>
                                        <p:tgtEl>
                                          <p:spTgt spid="4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8" accel="22000" decel="52000" fill="hold" grpId="0" nodeType="click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0-#ppt_w/2"/>
                                          </p:val>
                                        </p:tav>
                                        <p:tav tm="100000">
                                          <p:val>
                                            <p:strVal val="#ppt_x"/>
                                          </p:val>
                                        </p:tav>
                                      </p:tavLst>
                                    </p:anim>
                                    <p:anim calcmode="lin" valueType="num">
                                      <p:cBhvr additive="base">
                                        <p:cTn id="32" dur="500" fill="hold"/>
                                        <p:tgtEl>
                                          <p:spTgt spid="28"/>
                                        </p:tgtEl>
                                        <p:attrNameLst>
                                          <p:attrName>ppt_y</p:attrName>
                                        </p:attrNameLst>
                                      </p:cBhvr>
                                      <p:tavLst>
                                        <p:tav tm="0">
                                          <p:val>
                                            <p:strVal val="#ppt_y"/>
                                          </p:val>
                                        </p:tav>
                                        <p:tav tm="100000">
                                          <p:val>
                                            <p:strVal val="#ppt_y"/>
                                          </p:val>
                                        </p:tav>
                                      </p:tavLst>
                                    </p:anim>
                                  </p:childTnLst>
                                </p:cTn>
                              </p:par>
                            </p:childTnLst>
                          </p:cTn>
                        </p:par>
                        <p:par>
                          <p:cTn id="33" fill="hold">
                            <p:stCondLst>
                              <p:cond delay="500"/>
                            </p:stCondLst>
                            <p:childTnLst>
                              <p:par>
                                <p:cTn id="34" presetID="2" presetClass="entr" presetSubtype="8" accel="22000" decel="52000" fill="hold" grpId="0" nodeType="afterEffect">
                                  <p:stCondLst>
                                    <p:cond delay="0"/>
                                  </p:stCondLst>
                                  <p:childTnLst>
                                    <p:set>
                                      <p:cBhvr>
                                        <p:cTn id="35" dur="1" fill="hold">
                                          <p:stCondLst>
                                            <p:cond delay="0"/>
                                          </p:stCondLst>
                                        </p:cTn>
                                        <p:tgtEl>
                                          <p:spTgt spid="50">
                                            <p:txEl>
                                              <p:pRg st="0" end="0"/>
                                            </p:txEl>
                                          </p:spTgt>
                                        </p:tgtEl>
                                        <p:attrNameLst>
                                          <p:attrName>style.visibility</p:attrName>
                                        </p:attrNameLst>
                                      </p:cBhvr>
                                      <p:to>
                                        <p:strVal val="visible"/>
                                      </p:to>
                                    </p:set>
                                    <p:anim calcmode="lin" valueType="num">
                                      <p:cBhvr additive="base">
                                        <p:cTn id="36" dur="500" fill="hold"/>
                                        <p:tgtEl>
                                          <p:spTgt spid="50">
                                            <p:txEl>
                                              <p:pRg st="0" end="0"/>
                                            </p:txEl>
                                          </p:spTgt>
                                        </p:tgtEl>
                                        <p:attrNameLst>
                                          <p:attrName>ppt_x</p:attrName>
                                        </p:attrNameLst>
                                      </p:cBhvr>
                                      <p:tavLst>
                                        <p:tav tm="0">
                                          <p:val>
                                            <p:strVal val="0-#ppt_w/2"/>
                                          </p:val>
                                        </p:tav>
                                        <p:tav tm="100000">
                                          <p:val>
                                            <p:strVal val="#ppt_x"/>
                                          </p:val>
                                        </p:tav>
                                      </p:tavLst>
                                    </p:anim>
                                    <p:anim calcmode="lin" valueType="num">
                                      <p:cBhvr additive="base">
                                        <p:cTn id="37" dur="500" fill="hold"/>
                                        <p:tgtEl>
                                          <p:spTgt spid="50">
                                            <p:txEl>
                                              <p:pRg st="0" end="0"/>
                                            </p:txEl>
                                          </p:spTgt>
                                        </p:tgtEl>
                                        <p:attrNameLst>
                                          <p:attrName>ppt_y</p:attrName>
                                        </p:attrNameLst>
                                      </p:cBhvr>
                                      <p:tavLst>
                                        <p:tav tm="0">
                                          <p:val>
                                            <p:strVal val="#ppt_y"/>
                                          </p:val>
                                        </p:tav>
                                        <p:tav tm="100000">
                                          <p:val>
                                            <p:strVal val="#ppt_y"/>
                                          </p:val>
                                        </p:tav>
                                      </p:tavLst>
                                    </p:anim>
                                  </p:childTnLst>
                                </p:cTn>
                              </p:par>
                            </p:childTnLst>
                          </p:cTn>
                        </p:par>
                        <p:par>
                          <p:cTn id="38" fill="hold">
                            <p:stCondLst>
                              <p:cond delay="1000"/>
                            </p:stCondLst>
                            <p:childTnLst>
                              <p:par>
                                <p:cTn id="39" presetID="10" presetClass="entr" presetSubtype="0" fill="hold" nodeType="afterEffect">
                                  <p:stCondLst>
                                    <p:cond delay="0"/>
                                  </p:stCondLst>
                                  <p:childTnLst>
                                    <p:set>
                                      <p:cBhvr>
                                        <p:cTn id="40" dur="1" fill="hold">
                                          <p:stCondLst>
                                            <p:cond delay="0"/>
                                          </p:stCondLst>
                                        </p:cTn>
                                        <p:tgtEl>
                                          <p:spTgt spid="67"/>
                                        </p:tgtEl>
                                        <p:attrNameLst>
                                          <p:attrName>style.visibility</p:attrName>
                                        </p:attrNameLst>
                                      </p:cBhvr>
                                      <p:to>
                                        <p:strVal val="visible"/>
                                      </p:to>
                                    </p:set>
                                    <p:animEffect transition="in" filter="fade">
                                      <p:cBhvr>
                                        <p:cTn id="41"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28" grpId="0" animBg="1"/>
      <p:bldP spid="47" grpId="0"/>
      <p:bldP spid="50"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sz="3600" dirty="0">
                <a:latin typeface="Twinkl" pitchFamily="50" charset="0"/>
              </a:rPr>
              <a:t>What Might </a:t>
            </a:r>
            <a:r>
              <a:rPr lang="en-GB" sz="3600" dirty="0">
                <a:solidFill>
                  <a:srgbClr val="7030A0"/>
                </a:solidFill>
                <a:latin typeface="Twinkl" pitchFamily="50" charset="0"/>
              </a:rPr>
              <a:t>Predicting Pip </a:t>
            </a:r>
            <a:r>
              <a:rPr lang="en-GB" sz="3600" dirty="0">
                <a:latin typeface="Twinkl" pitchFamily="50" charset="0"/>
              </a:rPr>
              <a:t>Ask?</a:t>
            </a:r>
            <a:endParaRPr lang="en-GB" sz="3600" dirty="0"/>
          </a:p>
        </p:txBody>
      </p:sp>
      <p:grpSp>
        <p:nvGrpSpPr>
          <p:cNvPr id="2" name="Group 1"/>
          <p:cNvGrpSpPr/>
          <p:nvPr/>
        </p:nvGrpSpPr>
        <p:grpSpPr>
          <a:xfrm>
            <a:off x="-633046" y="1680564"/>
            <a:ext cx="9127341" cy="412642"/>
            <a:chOff x="-633046" y="1680564"/>
            <a:chExt cx="9127341" cy="412642"/>
          </a:xfrm>
        </p:grpSpPr>
        <p:sp>
          <p:nvSpPr>
            <p:cNvPr id="9" name="Snip Single Corner Rectangle 8"/>
            <p:cNvSpPr/>
            <p:nvPr/>
          </p:nvSpPr>
          <p:spPr>
            <a:xfrm>
              <a:off x="-633046" y="1680564"/>
              <a:ext cx="9127341" cy="412642"/>
            </a:xfrm>
            <a:prstGeom prst="snip1Rect">
              <a:avLst>
                <a:gd name="adj" fmla="val 50000"/>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TextBox 15"/>
            <p:cNvSpPr txBox="1"/>
            <p:nvPr/>
          </p:nvSpPr>
          <p:spPr>
            <a:xfrm>
              <a:off x="2544622" y="1703826"/>
              <a:ext cx="5574535" cy="369332"/>
            </a:xfrm>
            <a:prstGeom prst="rect">
              <a:avLst/>
            </a:prstGeom>
            <a:noFill/>
          </p:spPr>
          <p:txBody>
            <a:bodyPr wrap="square" rtlCol="0">
              <a:spAutoFit/>
            </a:bodyPr>
            <a:lstStyle/>
            <a:p>
              <a:pPr algn="r"/>
              <a:r>
                <a:rPr lang="en-GB" dirty="0">
                  <a:solidFill>
                    <a:schemeClr val="bg1"/>
                  </a:solidFill>
                  <a:latin typeface="Twinkl" pitchFamily="50" charset="0"/>
                </a:rPr>
                <a:t>Predicting Pip might ask questions like these:</a:t>
              </a:r>
            </a:p>
          </p:txBody>
        </p:sp>
      </p:grpSp>
      <p:grpSp>
        <p:nvGrpSpPr>
          <p:cNvPr id="3" name="Group 2"/>
          <p:cNvGrpSpPr/>
          <p:nvPr/>
        </p:nvGrpSpPr>
        <p:grpSpPr>
          <a:xfrm>
            <a:off x="-1212551" y="1426286"/>
            <a:ext cx="5017169" cy="7379516"/>
            <a:chOff x="-1212551" y="1426286"/>
            <a:chExt cx="5017169" cy="7379516"/>
          </a:xfrm>
        </p:grpSpPr>
        <p:sp>
          <p:nvSpPr>
            <p:cNvPr id="7" name="Oval 6"/>
            <p:cNvSpPr/>
            <p:nvPr/>
          </p:nvSpPr>
          <p:spPr>
            <a:xfrm>
              <a:off x="-1212551" y="2979373"/>
              <a:ext cx="5017169" cy="5017169"/>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1212551" y="1426286"/>
              <a:ext cx="4554901" cy="7379516"/>
            </a:xfrm>
            <a:prstGeom prst="rect">
              <a:avLst/>
            </a:prstGeom>
          </p:spPr>
        </p:pic>
      </p:grpSp>
      <p:sp>
        <p:nvSpPr>
          <p:cNvPr id="36" name="Rectangle 35"/>
          <p:cNvSpPr/>
          <p:nvPr/>
        </p:nvSpPr>
        <p:spPr>
          <a:xfrm>
            <a:off x="3569465" y="2117385"/>
            <a:ext cx="4924830" cy="495108"/>
          </a:xfrm>
          <a:prstGeom prst="rect">
            <a:avLst/>
          </a:prstGeom>
          <a:solidFill>
            <a:srgbClr val="A773A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How do you think this story might end?</a:t>
            </a:r>
          </a:p>
        </p:txBody>
      </p:sp>
      <p:sp>
        <p:nvSpPr>
          <p:cNvPr id="39" name="Rectangle 38"/>
          <p:cNvSpPr/>
          <p:nvPr/>
        </p:nvSpPr>
        <p:spPr>
          <a:xfrm>
            <a:off x="3569465" y="2634220"/>
            <a:ext cx="4924830" cy="772107"/>
          </a:xfrm>
          <a:prstGeom prst="rect">
            <a:avLst/>
          </a:prstGeom>
          <a:solidFill>
            <a:srgbClr val="7768A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Based on what you’ve read, what do you think might happen next?</a:t>
            </a:r>
          </a:p>
        </p:txBody>
      </p:sp>
      <p:sp>
        <p:nvSpPr>
          <p:cNvPr id="40" name="Rectangle 39"/>
          <p:cNvSpPr/>
          <p:nvPr/>
        </p:nvSpPr>
        <p:spPr>
          <a:xfrm>
            <a:off x="3569465" y="3432249"/>
            <a:ext cx="4924830" cy="772107"/>
          </a:xfrm>
          <a:prstGeom prst="rect">
            <a:avLst/>
          </a:prstGeom>
          <a:solidFill>
            <a:srgbClr val="A773A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What clues does the front cover give us about the contents of this book?</a:t>
            </a:r>
          </a:p>
        </p:txBody>
      </p:sp>
      <p:sp>
        <p:nvSpPr>
          <p:cNvPr id="41" name="Rectangle 40"/>
          <p:cNvSpPr/>
          <p:nvPr/>
        </p:nvSpPr>
        <p:spPr>
          <a:xfrm>
            <a:off x="3569465" y="5043916"/>
            <a:ext cx="4924830" cy="772107"/>
          </a:xfrm>
          <a:prstGeom prst="rect">
            <a:avLst/>
          </a:prstGeom>
          <a:solidFill>
            <a:srgbClr val="A773A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Do you think that this character will change their behaviour in future? Why?</a:t>
            </a:r>
          </a:p>
        </p:txBody>
      </p:sp>
      <p:sp>
        <p:nvSpPr>
          <p:cNvPr id="42" name="Rectangle 41"/>
          <p:cNvSpPr/>
          <p:nvPr/>
        </p:nvSpPr>
        <p:spPr>
          <a:xfrm>
            <a:off x="3569465" y="5850306"/>
            <a:ext cx="4924830" cy="495108"/>
          </a:xfrm>
          <a:prstGeom prst="rect">
            <a:avLst/>
          </a:prstGeom>
          <a:solidFill>
            <a:srgbClr val="7768A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pc="-100" dirty="0">
                <a:latin typeface="Twinkl" pitchFamily="50" charset="0"/>
              </a:rPr>
              <a:t>What do you think is likely to happen when…?</a:t>
            </a:r>
          </a:p>
        </p:txBody>
      </p:sp>
      <p:sp>
        <p:nvSpPr>
          <p:cNvPr id="43" name="Rectangle 42"/>
          <p:cNvSpPr/>
          <p:nvPr/>
        </p:nvSpPr>
        <p:spPr>
          <a:xfrm>
            <a:off x="3569465" y="4235494"/>
            <a:ext cx="4924830" cy="772107"/>
          </a:xfrm>
          <a:prstGeom prst="rect">
            <a:avLst/>
          </a:prstGeom>
          <a:solidFill>
            <a:srgbClr val="7768A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How would someone you know react if they were in this situation?</a:t>
            </a:r>
            <a:endParaRPr lang="en-GB" dirty="0">
              <a:latin typeface="Twinkl" pitchFamily="50" charset="0"/>
            </a:endParaRPr>
          </a:p>
        </p:txBody>
      </p:sp>
      <p:grpSp>
        <p:nvGrpSpPr>
          <p:cNvPr id="22" name="Group 21"/>
          <p:cNvGrpSpPr/>
          <p:nvPr/>
        </p:nvGrpSpPr>
        <p:grpSpPr>
          <a:xfrm>
            <a:off x="187648" y="192269"/>
            <a:ext cx="526727" cy="526727"/>
            <a:chOff x="187648" y="192269"/>
            <a:chExt cx="526727" cy="526727"/>
          </a:xfrm>
        </p:grpSpPr>
        <p:sp>
          <p:nvSpPr>
            <p:cNvPr id="23" name="Oval 22">
              <a:hlinkClick r:id="rId3" action="ppaction://hlinksldjump"/>
            </p:cNvPr>
            <p:cNvSpPr/>
            <p:nvPr/>
          </p:nvSpPr>
          <p:spPr>
            <a:xfrm rot="10800000">
              <a:off x="187648" y="192269"/>
              <a:ext cx="526727" cy="526727"/>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 name="Picture 23">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0481" y="289920"/>
              <a:ext cx="301059" cy="331425"/>
            </a:xfrm>
            <a:prstGeom prst="rect">
              <a:avLst/>
            </a:prstGeom>
          </p:spPr>
        </p:pic>
      </p:grpSp>
      <p:grpSp>
        <p:nvGrpSpPr>
          <p:cNvPr id="28" name="Group 27"/>
          <p:cNvGrpSpPr/>
          <p:nvPr/>
        </p:nvGrpSpPr>
        <p:grpSpPr>
          <a:xfrm>
            <a:off x="8296183" y="6047290"/>
            <a:ext cx="526727" cy="526727"/>
            <a:chOff x="7365812" y="5420982"/>
            <a:chExt cx="672029" cy="672029"/>
          </a:xfrm>
          <a:effectLst>
            <a:outerShdw dist="88900" dir="3360000" sx="78000" sy="78000" algn="ctr" rotWithShape="0">
              <a:srgbClr val="000000">
                <a:alpha val="10000"/>
              </a:srgbClr>
            </a:outerShdw>
          </a:effectLst>
        </p:grpSpPr>
        <p:sp>
          <p:nvSpPr>
            <p:cNvPr id="29" name="Oval 28">
              <a:hlinkClick r:id="rId3" action="ppaction://hlinksldjump"/>
            </p:cNvPr>
            <p:cNvSpPr/>
            <p:nvPr/>
          </p:nvSpPr>
          <p:spPr>
            <a:xfrm>
              <a:off x="7365812" y="5420982"/>
              <a:ext cx="672029" cy="672029"/>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Right Arrow 29">
              <a:hlinkClick r:id="rId3" action="ppaction://hlinksldjump"/>
            </p:cNvPr>
            <p:cNvSpPr/>
            <p:nvPr/>
          </p:nvSpPr>
          <p:spPr>
            <a:xfrm>
              <a:off x="7524278" y="5600303"/>
              <a:ext cx="406371" cy="302111"/>
            </a:xfrm>
            <a:prstGeom prst="rightArrow">
              <a:avLst>
                <a:gd name="adj1" fmla="val 50000"/>
                <a:gd name="adj2" fmla="val 80955"/>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3304196870"/>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 presetClass="entr" presetSubtype="8" accel="22000" decel="5200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accel="22000" decel="52000"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500" fill="hold"/>
                                        <p:tgtEl>
                                          <p:spTgt spid="36"/>
                                        </p:tgtEl>
                                        <p:attrNameLst>
                                          <p:attrName>ppt_x</p:attrName>
                                        </p:attrNameLst>
                                      </p:cBhvr>
                                      <p:tavLst>
                                        <p:tav tm="0">
                                          <p:val>
                                            <p:strVal val="1+#ppt_w/2"/>
                                          </p:val>
                                        </p:tav>
                                        <p:tav tm="100000">
                                          <p:val>
                                            <p:strVal val="#ppt_x"/>
                                          </p:val>
                                        </p:tav>
                                      </p:tavLst>
                                    </p:anim>
                                    <p:anim calcmode="lin" valueType="num">
                                      <p:cBhvr additive="base">
                                        <p:cTn id="18" dur="500" fill="hold"/>
                                        <p:tgtEl>
                                          <p:spTgt spid="36"/>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accel="22000" decel="52000" fill="hold" grpId="0" nodeType="clickEffect">
                                  <p:stCondLst>
                                    <p:cond delay="0"/>
                                  </p:stCondLst>
                                  <p:childTnLst>
                                    <p:set>
                                      <p:cBhvr>
                                        <p:cTn id="22" dur="1" fill="hold">
                                          <p:stCondLst>
                                            <p:cond delay="0"/>
                                          </p:stCondLst>
                                        </p:cTn>
                                        <p:tgtEl>
                                          <p:spTgt spid="39"/>
                                        </p:tgtEl>
                                        <p:attrNameLst>
                                          <p:attrName>style.visibility</p:attrName>
                                        </p:attrNameLst>
                                      </p:cBhvr>
                                      <p:to>
                                        <p:strVal val="visible"/>
                                      </p:to>
                                    </p:set>
                                    <p:anim calcmode="lin" valueType="num">
                                      <p:cBhvr additive="base">
                                        <p:cTn id="23" dur="500" fill="hold"/>
                                        <p:tgtEl>
                                          <p:spTgt spid="39"/>
                                        </p:tgtEl>
                                        <p:attrNameLst>
                                          <p:attrName>ppt_x</p:attrName>
                                        </p:attrNameLst>
                                      </p:cBhvr>
                                      <p:tavLst>
                                        <p:tav tm="0">
                                          <p:val>
                                            <p:strVal val="1+#ppt_w/2"/>
                                          </p:val>
                                        </p:tav>
                                        <p:tav tm="100000">
                                          <p:val>
                                            <p:strVal val="#ppt_x"/>
                                          </p:val>
                                        </p:tav>
                                      </p:tavLst>
                                    </p:anim>
                                    <p:anim calcmode="lin" valueType="num">
                                      <p:cBhvr additive="base">
                                        <p:cTn id="24" dur="500" fill="hold"/>
                                        <p:tgtEl>
                                          <p:spTgt spid="39"/>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accel="22000" decel="52000" fill="hold" grpId="0" nodeType="click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additive="base">
                                        <p:cTn id="29" dur="500" fill="hold"/>
                                        <p:tgtEl>
                                          <p:spTgt spid="40"/>
                                        </p:tgtEl>
                                        <p:attrNameLst>
                                          <p:attrName>ppt_x</p:attrName>
                                        </p:attrNameLst>
                                      </p:cBhvr>
                                      <p:tavLst>
                                        <p:tav tm="0">
                                          <p:val>
                                            <p:strVal val="1+#ppt_w/2"/>
                                          </p:val>
                                        </p:tav>
                                        <p:tav tm="100000">
                                          <p:val>
                                            <p:strVal val="#ppt_x"/>
                                          </p:val>
                                        </p:tav>
                                      </p:tavLst>
                                    </p:anim>
                                    <p:anim calcmode="lin" valueType="num">
                                      <p:cBhvr additive="base">
                                        <p:cTn id="30" dur="500" fill="hold"/>
                                        <p:tgtEl>
                                          <p:spTgt spid="40"/>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accel="22000" decel="52000" fill="hold" grpId="0" nodeType="click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fill="hold"/>
                                        <p:tgtEl>
                                          <p:spTgt spid="43"/>
                                        </p:tgtEl>
                                        <p:attrNameLst>
                                          <p:attrName>ppt_x</p:attrName>
                                        </p:attrNameLst>
                                      </p:cBhvr>
                                      <p:tavLst>
                                        <p:tav tm="0">
                                          <p:val>
                                            <p:strVal val="1+#ppt_w/2"/>
                                          </p:val>
                                        </p:tav>
                                        <p:tav tm="100000">
                                          <p:val>
                                            <p:strVal val="#ppt_x"/>
                                          </p:val>
                                        </p:tav>
                                      </p:tavLst>
                                    </p:anim>
                                    <p:anim calcmode="lin" valueType="num">
                                      <p:cBhvr additive="base">
                                        <p:cTn id="36" dur="500" fill="hold"/>
                                        <p:tgtEl>
                                          <p:spTgt spid="43"/>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accel="22000" decel="52000" fill="hold" grpId="0" nodeType="click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500" fill="hold"/>
                                        <p:tgtEl>
                                          <p:spTgt spid="41"/>
                                        </p:tgtEl>
                                        <p:attrNameLst>
                                          <p:attrName>ppt_x</p:attrName>
                                        </p:attrNameLst>
                                      </p:cBhvr>
                                      <p:tavLst>
                                        <p:tav tm="0">
                                          <p:val>
                                            <p:strVal val="1+#ppt_w/2"/>
                                          </p:val>
                                        </p:tav>
                                        <p:tav tm="100000">
                                          <p:val>
                                            <p:strVal val="#ppt_x"/>
                                          </p:val>
                                        </p:tav>
                                      </p:tavLst>
                                    </p:anim>
                                    <p:anim calcmode="lin" valueType="num">
                                      <p:cBhvr additive="base">
                                        <p:cTn id="42" dur="50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accel="22000" decel="52000" fill="hold" grpId="0" nodeType="clickEffect">
                                  <p:stCondLst>
                                    <p:cond delay="0"/>
                                  </p:stCondLst>
                                  <p:childTnLst>
                                    <p:set>
                                      <p:cBhvr>
                                        <p:cTn id="46" dur="1" fill="hold">
                                          <p:stCondLst>
                                            <p:cond delay="0"/>
                                          </p:stCondLst>
                                        </p:cTn>
                                        <p:tgtEl>
                                          <p:spTgt spid="42"/>
                                        </p:tgtEl>
                                        <p:attrNameLst>
                                          <p:attrName>style.visibility</p:attrName>
                                        </p:attrNameLst>
                                      </p:cBhvr>
                                      <p:to>
                                        <p:strVal val="visible"/>
                                      </p:to>
                                    </p:set>
                                    <p:anim calcmode="lin" valueType="num">
                                      <p:cBhvr additive="base">
                                        <p:cTn id="47" dur="500" fill="hold"/>
                                        <p:tgtEl>
                                          <p:spTgt spid="42"/>
                                        </p:tgtEl>
                                        <p:attrNameLst>
                                          <p:attrName>ppt_x</p:attrName>
                                        </p:attrNameLst>
                                      </p:cBhvr>
                                      <p:tavLst>
                                        <p:tav tm="0">
                                          <p:val>
                                            <p:strVal val="1+#ppt_w/2"/>
                                          </p:val>
                                        </p:tav>
                                        <p:tav tm="100000">
                                          <p:val>
                                            <p:strVal val="#ppt_x"/>
                                          </p:val>
                                        </p:tav>
                                      </p:tavLst>
                                    </p:anim>
                                    <p:anim calcmode="lin" valueType="num">
                                      <p:cBhvr additive="base">
                                        <p:cTn id="48"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0" grpId="0" animBg="1"/>
      <p:bldP spid="41" grpId="0" animBg="1"/>
      <p:bldP spid="42" grpId="0" animBg="1"/>
      <p:bldP spid="4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800" dirty="0"/>
              <a:t>Who Are the Totally </a:t>
            </a:r>
            <a:r>
              <a:rPr lang="en-US" sz="2800" dirty="0" err="1"/>
              <a:t>Pawsome</a:t>
            </a:r>
            <a:r>
              <a:rPr lang="en-US" sz="2800" dirty="0"/>
              <a:t> Reading Gang?</a:t>
            </a:r>
            <a:endParaRPr lang="en-GB" sz="2800" dirty="0"/>
          </a:p>
        </p:txBody>
      </p:sp>
      <p:sp>
        <p:nvSpPr>
          <p:cNvPr id="4" name="Content Placeholder 6"/>
          <p:cNvSpPr txBox="1">
            <a:spLocks/>
          </p:cNvSpPr>
          <p:nvPr/>
        </p:nvSpPr>
        <p:spPr>
          <a:xfrm>
            <a:off x="755651" y="1294053"/>
            <a:ext cx="7632700" cy="749975"/>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latin typeface="Twinkl" pitchFamily="2" charset="0"/>
              </a:rPr>
              <a:t>The Totally </a:t>
            </a:r>
            <a:r>
              <a:rPr lang="en-GB" dirty="0" err="1">
                <a:latin typeface="Twinkl" pitchFamily="2" charset="0"/>
              </a:rPr>
              <a:t>Pawsome</a:t>
            </a:r>
            <a:r>
              <a:rPr lang="en-GB" dirty="0">
                <a:latin typeface="Twinkl" pitchFamily="2" charset="0"/>
              </a:rPr>
              <a:t> Reading Gang is a group of clever canines who each help with one of the reading content domains.</a:t>
            </a:r>
          </a:p>
        </p:txBody>
      </p:sp>
      <p:sp>
        <p:nvSpPr>
          <p:cNvPr id="5" name="Rectangle 4"/>
          <p:cNvSpPr/>
          <p:nvPr/>
        </p:nvSpPr>
        <p:spPr>
          <a:xfrm>
            <a:off x="755651" y="2136307"/>
            <a:ext cx="7632700" cy="495108"/>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latin typeface="Twinkl" pitchFamily="2" charset="0"/>
              </a:rPr>
              <a:t>Click on each dog to find out who they are and what they do.</a:t>
            </a:r>
            <a:endParaRPr lang="en-GB" dirty="0"/>
          </a:p>
        </p:txBody>
      </p:sp>
      <p:sp>
        <p:nvSpPr>
          <p:cNvPr id="2" name="Rectangle 1">
            <a:hlinkClick r:id="rId2" action="ppaction://hlinksldjump"/>
            <a:extLst>
              <a:ext uri="{FF2B5EF4-FFF2-40B4-BE49-F238E27FC236}">
                <a16:creationId xmlns:a16="http://schemas.microsoft.com/office/drawing/2014/main" id="{649D63AE-94B0-E6F3-1ECA-C4EA64FA8BCB}"/>
              </a:ext>
            </a:extLst>
          </p:cNvPr>
          <p:cNvSpPr/>
          <p:nvPr/>
        </p:nvSpPr>
        <p:spPr>
          <a:xfrm>
            <a:off x="755651" y="3877805"/>
            <a:ext cx="1843537" cy="464331"/>
          </a:xfrm>
          <a:prstGeom prst="rect">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Vocabulary Victor</a:t>
            </a:r>
            <a:endParaRPr lang="en-GB" sz="1600" dirty="0"/>
          </a:p>
        </p:txBody>
      </p:sp>
      <p:sp>
        <p:nvSpPr>
          <p:cNvPr id="6" name="Rectangle 5">
            <a:hlinkClick r:id="rId3" action="ppaction://hlinksldjump"/>
            <a:extLst>
              <a:ext uri="{FF2B5EF4-FFF2-40B4-BE49-F238E27FC236}">
                <a16:creationId xmlns:a16="http://schemas.microsoft.com/office/drawing/2014/main" id="{6006CEC7-9E9C-5756-7002-6553221E4C48}"/>
              </a:ext>
            </a:extLst>
          </p:cNvPr>
          <p:cNvSpPr/>
          <p:nvPr/>
        </p:nvSpPr>
        <p:spPr>
          <a:xfrm>
            <a:off x="6856195" y="3885107"/>
            <a:ext cx="1489803" cy="464331"/>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Predicting Pip</a:t>
            </a:r>
            <a:endParaRPr lang="en-GB" sz="1600" dirty="0"/>
          </a:p>
        </p:txBody>
      </p:sp>
      <p:sp>
        <p:nvSpPr>
          <p:cNvPr id="7" name="Rectangle 6">
            <a:hlinkClick r:id="rId4" action="ppaction://hlinksldjump"/>
            <a:extLst>
              <a:ext uri="{FF2B5EF4-FFF2-40B4-BE49-F238E27FC236}">
                <a16:creationId xmlns:a16="http://schemas.microsoft.com/office/drawing/2014/main" id="{D50EBBF5-0C2B-1444-6688-CA3C89022D7B}"/>
              </a:ext>
            </a:extLst>
          </p:cNvPr>
          <p:cNvSpPr/>
          <p:nvPr/>
        </p:nvSpPr>
        <p:spPr>
          <a:xfrm>
            <a:off x="2961936" y="3882083"/>
            <a:ext cx="1514967" cy="464331"/>
          </a:xfrm>
          <a:prstGeom prst="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Inference Iggy</a:t>
            </a:r>
            <a:endParaRPr lang="en-GB" sz="1600" dirty="0"/>
          </a:p>
        </p:txBody>
      </p:sp>
      <p:grpSp>
        <p:nvGrpSpPr>
          <p:cNvPr id="8" name="Group 7">
            <a:extLst>
              <a:ext uri="{FF2B5EF4-FFF2-40B4-BE49-F238E27FC236}">
                <a16:creationId xmlns:a16="http://schemas.microsoft.com/office/drawing/2014/main" id="{386F755C-E7F7-F12E-2EE0-099E06A57D8D}"/>
              </a:ext>
            </a:extLst>
          </p:cNvPr>
          <p:cNvGrpSpPr/>
          <p:nvPr/>
        </p:nvGrpSpPr>
        <p:grpSpPr>
          <a:xfrm>
            <a:off x="3267175" y="2841307"/>
            <a:ext cx="914017" cy="1218555"/>
            <a:chOff x="5381005" y="3307982"/>
            <a:chExt cx="1399639" cy="1865980"/>
          </a:xfrm>
        </p:grpSpPr>
        <p:sp>
          <p:nvSpPr>
            <p:cNvPr id="9" name="Oval 8">
              <a:hlinkClick r:id="rId4" action="ppaction://hlinksldjump"/>
              <a:extLst>
                <a:ext uri="{FF2B5EF4-FFF2-40B4-BE49-F238E27FC236}">
                  <a16:creationId xmlns:a16="http://schemas.microsoft.com/office/drawing/2014/main" id="{C1CBA4C9-7120-AB15-7A5C-1F406BDC41DE}"/>
                </a:ext>
              </a:extLst>
            </p:cNvPr>
            <p:cNvSpPr/>
            <p:nvPr/>
          </p:nvSpPr>
          <p:spPr>
            <a:xfrm>
              <a:off x="5381005" y="3522648"/>
              <a:ext cx="1385051" cy="1385051"/>
            </a:xfrm>
            <a:prstGeom prst="ellipse">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hlinkClick r:id="rId4" action="ppaction://hlinksldjump"/>
              <a:extLst>
                <a:ext uri="{FF2B5EF4-FFF2-40B4-BE49-F238E27FC236}">
                  <a16:creationId xmlns:a16="http://schemas.microsoft.com/office/drawing/2014/main" id="{A6038FCF-B2A4-EFC1-BD13-4CA2AB36E03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51369" y="3307982"/>
              <a:ext cx="1329275" cy="1865980"/>
            </a:xfrm>
            <a:prstGeom prst="rect">
              <a:avLst/>
            </a:prstGeom>
          </p:spPr>
        </p:pic>
      </p:grpSp>
      <p:grpSp>
        <p:nvGrpSpPr>
          <p:cNvPr id="14" name="Group 13">
            <a:extLst>
              <a:ext uri="{FF2B5EF4-FFF2-40B4-BE49-F238E27FC236}">
                <a16:creationId xmlns:a16="http://schemas.microsoft.com/office/drawing/2014/main" id="{A56F8111-F92F-FB04-565C-5819E35BE182}"/>
              </a:ext>
            </a:extLst>
          </p:cNvPr>
          <p:cNvGrpSpPr/>
          <p:nvPr/>
        </p:nvGrpSpPr>
        <p:grpSpPr>
          <a:xfrm>
            <a:off x="7111456" y="2756804"/>
            <a:ext cx="1072627" cy="1200368"/>
            <a:chOff x="3812316" y="3003044"/>
            <a:chExt cx="1642518" cy="1838130"/>
          </a:xfrm>
        </p:grpSpPr>
        <p:sp>
          <p:nvSpPr>
            <p:cNvPr id="15" name="Oval 14">
              <a:extLst>
                <a:ext uri="{FF2B5EF4-FFF2-40B4-BE49-F238E27FC236}">
                  <a16:creationId xmlns:a16="http://schemas.microsoft.com/office/drawing/2014/main" id="{6A4BE306-CD0F-797D-3477-3B4C64FAEBE7}"/>
                </a:ext>
              </a:extLst>
            </p:cNvPr>
            <p:cNvSpPr/>
            <p:nvPr/>
          </p:nvSpPr>
          <p:spPr>
            <a:xfrm>
              <a:off x="3869581" y="3456123"/>
              <a:ext cx="1385051" cy="1385051"/>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hlinkClick r:id="rId3" action="ppaction://hlinksldjump"/>
              <a:extLst>
                <a:ext uri="{FF2B5EF4-FFF2-40B4-BE49-F238E27FC236}">
                  <a16:creationId xmlns:a16="http://schemas.microsoft.com/office/drawing/2014/main" id="{9D72FFE8-075F-F0ED-C2AF-364AB90EC94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12316" y="3003044"/>
              <a:ext cx="1642518" cy="1793722"/>
            </a:xfrm>
            <a:prstGeom prst="rect">
              <a:avLst/>
            </a:prstGeom>
          </p:spPr>
        </p:pic>
      </p:grpSp>
      <p:grpSp>
        <p:nvGrpSpPr>
          <p:cNvPr id="17" name="Group 16">
            <a:extLst>
              <a:ext uri="{FF2B5EF4-FFF2-40B4-BE49-F238E27FC236}">
                <a16:creationId xmlns:a16="http://schemas.microsoft.com/office/drawing/2014/main" id="{05F173A0-B6D5-7B43-2E5F-86A1E418E67A}"/>
              </a:ext>
            </a:extLst>
          </p:cNvPr>
          <p:cNvGrpSpPr/>
          <p:nvPr/>
        </p:nvGrpSpPr>
        <p:grpSpPr>
          <a:xfrm>
            <a:off x="1069399" y="2756803"/>
            <a:ext cx="1018333" cy="1155924"/>
            <a:chOff x="484817" y="3071570"/>
            <a:chExt cx="1559379" cy="1770073"/>
          </a:xfrm>
        </p:grpSpPr>
        <p:sp>
          <p:nvSpPr>
            <p:cNvPr id="18" name="Oval 17">
              <a:hlinkClick r:id="rId2" action="ppaction://hlinksldjump"/>
              <a:extLst>
                <a:ext uri="{FF2B5EF4-FFF2-40B4-BE49-F238E27FC236}">
                  <a16:creationId xmlns:a16="http://schemas.microsoft.com/office/drawing/2014/main" id="{27FEB517-E8FB-7FB6-9CDB-4E4DCC427503}"/>
                </a:ext>
              </a:extLst>
            </p:cNvPr>
            <p:cNvSpPr/>
            <p:nvPr/>
          </p:nvSpPr>
          <p:spPr>
            <a:xfrm>
              <a:off x="659145" y="3390545"/>
              <a:ext cx="1385051" cy="1385051"/>
            </a:xfrm>
            <a:prstGeom prst="ellipse">
              <a:avLst/>
            </a:prstGeom>
            <a:solidFill>
              <a:srgbClr val="BE0928"/>
            </a:solidFill>
            <a:ln>
              <a:solidFill>
                <a:srgbClr val="BE09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9" name="Picture 18">
              <a:hlinkClick r:id="rId2" action="ppaction://hlinksldjump"/>
              <a:extLst>
                <a:ext uri="{FF2B5EF4-FFF2-40B4-BE49-F238E27FC236}">
                  <a16:creationId xmlns:a16="http://schemas.microsoft.com/office/drawing/2014/main" id="{CF9A4FC4-E23A-43D6-1C3B-FCE5C0E6DE02}"/>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23024" r="25149" b="14378"/>
            <a:stretch/>
          </p:blipFill>
          <p:spPr>
            <a:xfrm>
              <a:off x="484817" y="3071570"/>
              <a:ext cx="1515218" cy="1770073"/>
            </a:xfrm>
            <a:prstGeom prst="rect">
              <a:avLst/>
            </a:prstGeom>
          </p:spPr>
        </p:pic>
      </p:grpSp>
      <p:sp>
        <p:nvSpPr>
          <p:cNvPr id="20" name="Rectangle 19">
            <a:hlinkClick r:id="rId8" action="ppaction://hlinksldjump"/>
            <a:extLst>
              <a:ext uri="{FF2B5EF4-FFF2-40B4-BE49-F238E27FC236}">
                <a16:creationId xmlns:a16="http://schemas.microsoft.com/office/drawing/2014/main" id="{444491B5-3C1C-C2E4-AF4E-872E12411B20}"/>
              </a:ext>
            </a:extLst>
          </p:cNvPr>
          <p:cNvSpPr/>
          <p:nvPr/>
        </p:nvSpPr>
        <p:spPr>
          <a:xfrm>
            <a:off x="3719419" y="5597081"/>
            <a:ext cx="1740993" cy="464331"/>
          </a:xfrm>
          <a:prstGeom prst="rect">
            <a:avLst/>
          </a:prstGeom>
          <a:solidFill>
            <a:srgbClr val="F0629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Arlo the Author</a:t>
            </a:r>
            <a:endParaRPr lang="en-GB" sz="1600" dirty="0"/>
          </a:p>
        </p:txBody>
      </p:sp>
      <p:grpSp>
        <p:nvGrpSpPr>
          <p:cNvPr id="23" name="Group 22">
            <a:extLst>
              <a:ext uri="{FF2B5EF4-FFF2-40B4-BE49-F238E27FC236}">
                <a16:creationId xmlns:a16="http://schemas.microsoft.com/office/drawing/2014/main" id="{FAF914B1-7FEB-4012-21A7-712478942E19}"/>
              </a:ext>
            </a:extLst>
          </p:cNvPr>
          <p:cNvGrpSpPr/>
          <p:nvPr/>
        </p:nvGrpSpPr>
        <p:grpSpPr>
          <a:xfrm>
            <a:off x="3993249" y="4369710"/>
            <a:ext cx="1110276" cy="1503678"/>
            <a:chOff x="2128429" y="2946913"/>
            <a:chExt cx="1700173" cy="2302589"/>
          </a:xfrm>
        </p:grpSpPr>
        <p:sp>
          <p:nvSpPr>
            <p:cNvPr id="24" name="Oval 23">
              <a:hlinkClick r:id="rId9" action="ppaction://hlinksldjump"/>
              <a:extLst>
                <a:ext uri="{FF2B5EF4-FFF2-40B4-BE49-F238E27FC236}">
                  <a16:creationId xmlns:a16="http://schemas.microsoft.com/office/drawing/2014/main" id="{05A33C29-608E-6799-7894-515259D72F28}"/>
                </a:ext>
              </a:extLst>
            </p:cNvPr>
            <p:cNvSpPr/>
            <p:nvPr/>
          </p:nvSpPr>
          <p:spPr>
            <a:xfrm>
              <a:off x="2398512" y="3441342"/>
              <a:ext cx="1385051" cy="1385051"/>
            </a:xfrm>
            <a:prstGeom prst="ellipse">
              <a:avLst/>
            </a:prstGeom>
            <a:solidFill>
              <a:srgbClr val="F062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a:hlinkClick r:id="rId8" action="ppaction://hlinksldjump"/>
              <a:extLst>
                <a:ext uri="{FF2B5EF4-FFF2-40B4-BE49-F238E27FC236}">
                  <a16:creationId xmlns:a16="http://schemas.microsoft.com/office/drawing/2014/main" id="{49FB503D-785E-DCDD-D9F9-C11D761ABC12}"/>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14430" r="33358"/>
            <a:stretch/>
          </p:blipFill>
          <p:spPr>
            <a:xfrm>
              <a:off x="2128429" y="2946913"/>
              <a:ext cx="1700173" cy="2302589"/>
            </a:xfrm>
            <a:prstGeom prst="rect">
              <a:avLst/>
            </a:prstGeom>
          </p:spPr>
        </p:pic>
      </p:grpSp>
      <p:sp>
        <p:nvSpPr>
          <p:cNvPr id="30" name="Rectangle 29">
            <a:hlinkClick r:id="rId11" action="ppaction://hlinksldjump"/>
            <a:extLst>
              <a:ext uri="{FF2B5EF4-FFF2-40B4-BE49-F238E27FC236}">
                <a16:creationId xmlns:a16="http://schemas.microsoft.com/office/drawing/2014/main" id="{4CB61262-7AF9-CE0F-F6AA-F96809760A2E}"/>
              </a:ext>
            </a:extLst>
          </p:cNvPr>
          <p:cNvSpPr/>
          <p:nvPr/>
        </p:nvSpPr>
        <p:spPr>
          <a:xfrm>
            <a:off x="5670392" y="5593214"/>
            <a:ext cx="1837597" cy="710552"/>
          </a:xfrm>
          <a:prstGeom prst="rect">
            <a:avLst/>
          </a:prstGeom>
          <a:solidFill>
            <a:srgbClr val="F78D2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Cassie the Commentator</a:t>
            </a:r>
            <a:endParaRPr lang="en-GB" sz="1600" dirty="0"/>
          </a:p>
        </p:txBody>
      </p:sp>
      <p:grpSp>
        <p:nvGrpSpPr>
          <p:cNvPr id="32" name="Group 31">
            <a:extLst>
              <a:ext uri="{FF2B5EF4-FFF2-40B4-BE49-F238E27FC236}">
                <a16:creationId xmlns:a16="http://schemas.microsoft.com/office/drawing/2014/main" id="{B1644F15-E73F-F77B-5563-7EEC55509049}"/>
              </a:ext>
            </a:extLst>
          </p:cNvPr>
          <p:cNvGrpSpPr/>
          <p:nvPr/>
        </p:nvGrpSpPr>
        <p:grpSpPr>
          <a:xfrm>
            <a:off x="6040187" y="4490045"/>
            <a:ext cx="1011907" cy="1103171"/>
            <a:chOff x="2250347" y="3137103"/>
            <a:chExt cx="1549538" cy="1689290"/>
          </a:xfrm>
        </p:grpSpPr>
        <p:sp>
          <p:nvSpPr>
            <p:cNvPr id="35" name="Oval 34">
              <a:hlinkClick r:id="rId9" action="ppaction://hlinksldjump"/>
              <a:extLst>
                <a:ext uri="{FF2B5EF4-FFF2-40B4-BE49-F238E27FC236}">
                  <a16:creationId xmlns:a16="http://schemas.microsoft.com/office/drawing/2014/main" id="{5FDB1FA2-095F-AFCB-ED37-4CE23D0F7370}"/>
                </a:ext>
              </a:extLst>
            </p:cNvPr>
            <p:cNvSpPr/>
            <p:nvPr/>
          </p:nvSpPr>
          <p:spPr>
            <a:xfrm>
              <a:off x="2398512" y="3441342"/>
              <a:ext cx="1385051" cy="1385051"/>
            </a:xfrm>
            <a:prstGeom prst="ellipse">
              <a:avLst/>
            </a:prstGeom>
            <a:solidFill>
              <a:srgbClr val="F78D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4" name="Picture 43">
              <a:hlinkClick r:id="rId11" action="ppaction://hlinksldjump"/>
              <a:extLst>
                <a:ext uri="{FF2B5EF4-FFF2-40B4-BE49-F238E27FC236}">
                  <a16:creationId xmlns:a16="http://schemas.microsoft.com/office/drawing/2014/main" id="{60F5508D-A006-9CC4-8177-AB529BB6E3F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250347" y="3137103"/>
              <a:ext cx="1549538" cy="1682694"/>
            </a:xfrm>
            <a:prstGeom prst="rect">
              <a:avLst/>
            </a:prstGeom>
          </p:spPr>
        </p:pic>
      </p:grpSp>
      <p:sp>
        <p:nvSpPr>
          <p:cNvPr id="53" name="Rectangle 52">
            <a:hlinkClick r:id="rId9" action="ppaction://hlinksldjump"/>
            <a:extLst>
              <a:ext uri="{FF2B5EF4-FFF2-40B4-BE49-F238E27FC236}">
                <a16:creationId xmlns:a16="http://schemas.microsoft.com/office/drawing/2014/main" id="{88638F05-F1FB-FCF9-B0F5-B767F1B84D26}"/>
              </a:ext>
            </a:extLst>
          </p:cNvPr>
          <p:cNvSpPr/>
          <p:nvPr/>
        </p:nvSpPr>
        <p:spPr>
          <a:xfrm>
            <a:off x="2002909" y="5597082"/>
            <a:ext cx="1384940" cy="464331"/>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Rex Retriever</a:t>
            </a:r>
            <a:endParaRPr lang="en-GB" sz="1600" dirty="0"/>
          </a:p>
        </p:txBody>
      </p:sp>
      <p:sp>
        <p:nvSpPr>
          <p:cNvPr id="54" name="Rectangle 53">
            <a:hlinkClick r:id="rId13" action="ppaction://hlinksldjump"/>
            <a:extLst>
              <a:ext uri="{FF2B5EF4-FFF2-40B4-BE49-F238E27FC236}">
                <a16:creationId xmlns:a16="http://schemas.microsoft.com/office/drawing/2014/main" id="{7234828E-B514-78A3-5917-1758F273B0B1}"/>
              </a:ext>
            </a:extLst>
          </p:cNvPr>
          <p:cNvSpPr/>
          <p:nvPr/>
        </p:nvSpPr>
        <p:spPr>
          <a:xfrm>
            <a:off x="4579314" y="3889414"/>
            <a:ext cx="2114966" cy="464331"/>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Summarising Sheba</a:t>
            </a:r>
            <a:endParaRPr lang="en-GB" sz="1600" dirty="0"/>
          </a:p>
        </p:txBody>
      </p:sp>
      <p:grpSp>
        <p:nvGrpSpPr>
          <p:cNvPr id="55" name="Group 54">
            <a:extLst>
              <a:ext uri="{FF2B5EF4-FFF2-40B4-BE49-F238E27FC236}">
                <a16:creationId xmlns:a16="http://schemas.microsoft.com/office/drawing/2014/main" id="{3831ABFF-CEB4-A4F5-632E-0097C4F5A1D5}"/>
              </a:ext>
            </a:extLst>
          </p:cNvPr>
          <p:cNvGrpSpPr/>
          <p:nvPr/>
        </p:nvGrpSpPr>
        <p:grpSpPr>
          <a:xfrm>
            <a:off x="2231857" y="4532054"/>
            <a:ext cx="915767" cy="1178991"/>
            <a:chOff x="2381244" y="3195509"/>
            <a:chExt cx="1402319" cy="1805394"/>
          </a:xfrm>
        </p:grpSpPr>
        <p:sp>
          <p:nvSpPr>
            <p:cNvPr id="56" name="Oval 55">
              <a:hlinkClick r:id="rId9" action="ppaction://hlinksldjump"/>
              <a:extLst>
                <a:ext uri="{FF2B5EF4-FFF2-40B4-BE49-F238E27FC236}">
                  <a16:creationId xmlns:a16="http://schemas.microsoft.com/office/drawing/2014/main" id="{7A990FD9-27EA-895F-8A4F-D3F6B791EBAD}"/>
                </a:ext>
              </a:extLst>
            </p:cNvPr>
            <p:cNvSpPr/>
            <p:nvPr/>
          </p:nvSpPr>
          <p:spPr>
            <a:xfrm>
              <a:off x="2398512" y="3441342"/>
              <a:ext cx="1385051" cy="1385051"/>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7" name="Picture 56">
              <a:hlinkClick r:id="rId9" action="ppaction://hlinksldjump"/>
              <a:extLst>
                <a:ext uri="{FF2B5EF4-FFF2-40B4-BE49-F238E27FC236}">
                  <a16:creationId xmlns:a16="http://schemas.microsoft.com/office/drawing/2014/main" id="{32BBBD2C-48AE-3C58-A1DA-2A957F2F7F21}"/>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l="1" r="-1770"/>
            <a:stretch/>
          </p:blipFill>
          <p:spPr>
            <a:xfrm>
              <a:off x="2381244" y="3195509"/>
              <a:ext cx="1385052" cy="1805394"/>
            </a:xfrm>
            <a:prstGeom prst="rect">
              <a:avLst/>
            </a:prstGeom>
          </p:spPr>
        </p:pic>
      </p:grpSp>
      <p:grpSp>
        <p:nvGrpSpPr>
          <p:cNvPr id="58" name="Group 57">
            <a:extLst>
              <a:ext uri="{FF2B5EF4-FFF2-40B4-BE49-F238E27FC236}">
                <a16:creationId xmlns:a16="http://schemas.microsoft.com/office/drawing/2014/main" id="{A3081768-5502-D557-0E4C-4CE0820EDCF7}"/>
              </a:ext>
            </a:extLst>
          </p:cNvPr>
          <p:cNvGrpSpPr/>
          <p:nvPr/>
        </p:nvGrpSpPr>
        <p:grpSpPr>
          <a:xfrm>
            <a:off x="5135696" y="2899348"/>
            <a:ext cx="941887" cy="1097883"/>
            <a:chOff x="6987216" y="3329151"/>
            <a:chExt cx="1442316" cy="1681194"/>
          </a:xfrm>
        </p:grpSpPr>
        <p:sp>
          <p:nvSpPr>
            <p:cNvPr id="59" name="Oval 58">
              <a:hlinkClick r:id="rId13" action="ppaction://hlinksldjump"/>
              <a:extLst>
                <a:ext uri="{FF2B5EF4-FFF2-40B4-BE49-F238E27FC236}">
                  <a16:creationId xmlns:a16="http://schemas.microsoft.com/office/drawing/2014/main" id="{D409A05B-A24B-54AE-4B26-70D52D8C8777}"/>
                </a:ext>
              </a:extLst>
            </p:cNvPr>
            <p:cNvSpPr/>
            <p:nvPr/>
          </p:nvSpPr>
          <p:spPr>
            <a:xfrm>
              <a:off x="6987216" y="3519567"/>
              <a:ext cx="1385051" cy="1385051"/>
            </a:xfrm>
            <a:prstGeom prst="ellipse">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0" name="Picture 59">
              <a:hlinkClick r:id="rId13" action="ppaction://hlinksldjump"/>
              <a:extLst>
                <a:ext uri="{FF2B5EF4-FFF2-40B4-BE49-F238E27FC236}">
                  <a16:creationId xmlns:a16="http://schemas.microsoft.com/office/drawing/2014/main" id="{20BD30CC-F5A3-0811-5FA7-8FC4246C602C}"/>
                </a:ext>
              </a:extLst>
            </p:cNvPr>
            <p:cNvPicPr>
              <a:picLocks noChangeAspect="1"/>
            </p:cNvPicPr>
            <p:nvPr/>
          </p:nvPicPr>
          <p:blipFill>
            <a:blip r:embed="rId15" cstate="print">
              <a:extLst>
                <a:ext uri="{28A0092B-C50C-407E-A947-70E740481C1C}">
                  <a14:useLocalDpi xmlns:a14="http://schemas.microsoft.com/office/drawing/2010/main" val="0"/>
                </a:ext>
              </a:extLst>
            </a:blip>
            <a:srcRect t="536" b="536"/>
            <a:stretch/>
          </p:blipFill>
          <p:spPr>
            <a:xfrm>
              <a:off x="7021928" y="3329151"/>
              <a:ext cx="1407604" cy="1681194"/>
            </a:xfrm>
            <a:prstGeom prst="rect">
              <a:avLst/>
            </a:prstGeom>
          </p:spPr>
        </p:pic>
      </p:grpSp>
    </p:spTree>
    <p:extLst>
      <p:ext uri="{BB962C8B-B14F-4D97-AF65-F5344CB8AC3E}">
        <p14:creationId xmlns:p14="http://schemas.microsoft.com/office/powerpoint/2010/main" val="1318295144"/>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22000" decel="6000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22000" decel="6000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accel="22000" decel="6000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2" presetClass="entr" presetSubtype="4" accel="22000" decel="6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accel="22000" decel="6000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childTnLst>
                          </p:cTn>
                        </p:par>
                        <p:par>
                          <p:cTn id="31" fill="hold">
                            <p:stCondLst>
                              <p:cond delay="500"/>
                            </p:stCondLst>
                            <p:childTnLst>
                              <p:par>
                                <p:cTn id="32" presetID="2" presetClass="entr" presetSubtype="4" accel="22000" decel="60000"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ppt_x"/>
                                          </p:val>
                                        </p:tav>
                                        <p:tav tm="100000">
                                          <p:val>
                                            <p:strVal val="#ppt_x"/>
                                          </p:val>
                                        </p:tav>
                                      </p:tavLst>
                                    </p:anim>
                                    <p:anim calcmode="lin" valueType="num">
                                      <p:cBhvr additive="base">
                                        <p:cTn id="3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accel="22000" decel="60000" fill="hold" nodeType="click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additive="base">
                                        <p:cTn id="40" dur="500" fill="hold"/>
                                        <p:tgtEl>
                                          <p:spTgt spid="23"/>
                                        </p:tgtEl>
                                        <p:attrNameLst>
                                          <p:attrName>ppt_x</p:attrName>
                                        </p:attrNameLst>
                                      </p:cBhvr>
                                      <p:tavLst>
                                        <p:tav tm="0">
                                          <p:val>
                                            <p:strVal val="#ppt_x"/>
                                          </p:val>
                                        </p:tav>
                                        <p:tav tm="100000">
                                          <p:val>
                                            <p:strVal val="#ppt_x"/>
                                          </p:val>
                                        </p:tav>
                                      </p:tavLst>
                                    </p:anim>
                                    <p:anim calcmode="lin" valueType="num">
                                      <p:cBhvr additive="base">
                                        <p:cTn id="41" dur="500" fill="hold"/>
                                        <p:tgtEl>
                                          <p:spTgt spid="23"/>
                                        </p:tgtEl>
                                        <p:attrNameLst>
                                          <p:attrName>ppt_y</p:attrName>
                                        </p:attrNameLst>
                                      </p:cBhvr>
                                      <p:tavLst>
                                        <p:tav tm="0">
                                          <p:val>
                                            <p:strVal val="1+#ppt_h/2"/>
                                          </p:val>
                                        </p:tav>
                                        <p:tav tm="100000">
                                          <p:val>
                                            <p:strVal val="#ppt_y"/>
                                          </p:val>
                                        </p:tav>
                                      </p:tavLst>
                                    </p:anim>
                                  </p:childTnLst>
                                </p:cTn>
                              </p:par>
                            </p:childTnLst>
                          </p:cTn>
                        </p:par>
                        <p:par>
                          <p:cTn id="42" fill="hold">
                            <p:stCondLst>
                              <p:cond delay="500"/>
                            </p:stCondLst>
                            <p:childTnLst>
                              <p:par>
                                <p:cTn id="43" presetID="2" presetClass="entr" presetSubtype="4" accel="22000" decel="60000"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500" fill="hold"/>
                                        <p:tgtEl>
                                          <p:spTgt spid="20"/>
                                        </p:tgtEl>
                                        <p:attrNameLst>
                                          <p:attrName>ppt_x</p:attrName>
                                        </p:attrNameLst>
                                      </p:cBhvr>
                                      <p:tavLst>
                                        <p:tav tm="0">
                                          <p:val>
                                            <p:strVal val="#ppt_x"/>
                                          </p:val>
                                        </p:tav>
                                        <p:tav tm="100000">
                                          <p:val>
                                            <p:strVal val="#ppt_x"/>
                                          </p:val>
                                        </p:tav>
                                      </p:tavLst>
                                    </p:anim>
                                    <p:anim calcmode="lin" valueType="num">
                                      <p:cBhvr additive="base">
                                        <p:cTn id="4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accel="22000" decel="60000" fill="hold" nodeType="click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fill="hold"/>
                                        <p:tgtEl>
                                          <p:spTgt spid="32"/>
                                        </p:tgtEl>
                                        <p:attrNameLst>
                                          <p:attrName>ppt_x</p:attrName>
                                        </p:attrNameLst>
                                      </p:cBhvr>
                                      <p:tavLst>
                                        <p:tav tm="0">
                                          <p:val>
                                            <p:strVal val="#ppt_x"/>
                                          </p:val>
                                        </p:tav>
                                        <p:tav tm="100000">
                                          <p:val>
                                            <p:strVal val="#ppt_x"/>
                                          </p:val>
                                        </p:tav>
                                      </p:tavLst>
                                    </p:anim>
                                    <p:anim calcmode="lin" valueType="num">
                                      <p:cBhvr additive="base">
                                        <p:cTn id="52" dur="500" fill="hold"/>
                                        <p:tgtEl>
                                          <p:spTgt spid="32"/>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2" presetClass="entr" presetSubtype="4" accel="22000" decel="60000" fill="hold" grpId="0" nodeType="after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additive="base">
                                        <p:cTn id="56" dur="500" fill="hold"/>
                                        <p:tgtEl>
                                          <p:spTgt spid="30"/>
                                        </p:tgtEl>
                                        <p:attrNameLst>
                                          <p:attrName>ppt_x</p:attrName>
                                        </p:attrNameLst>
                                      </p:cBhvr>
                                      <p:tavLst>
                                        <p:tav tm="0">
                                          <p:val>
                                            <p:strVal val="#ppt_x"/>
                                          </p:val>
                                        </p:tav>
                                        <p:tav tm="100000">
                                          <p:val>
                                            <p:strVal val="#ppt_x"/>
                                          </p:val>
                                        </p:tav>
                                      </p:tavLst>
                                    </p:anim>
                                    <p:anim calcmode="lin" valueType="num">
                                      <p:cBhvr additive="base">
                                        <p:cTn id="57"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20" grpId="0" animBg="1"/>
      <p:bldP spid="3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a:off x="3155239" y="1862557"/>
            <a:ext cx="5173513" cy="772107"/>
          </a:xfrm>
          <a:prstGeom prst="rect">
            <a:avLst/>
          </a:prstGeom>
          <a:solidFill>
            <a:srgbClr val="6CBB8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dirty="0">
                <a:latin typeface="Twinkl" pitchFamily="50" charset="0"/>
              </a:rPr>
              <a:t>Make inferences from the text/explain and justify inferences with evidence from the text.</a:t>
            </a:r>
          </a:p>
        </p:txBody>
      </p:sp>
      <p:sp>
        <p:nvSpPr>
          <p:cNvPr id="6" name="Title 5"/>
          <p:cNvSpPr>
            <a:spLocks noGrp="1"/>
          </p:cNvSpPr>
          <p:nvPr>
            <p:ph type="title"/>
          </p:nvPr>
        </p:nvSpPr>
        <p:spPr/>
        <p:txBody>
          <a:bodyPr/>
          <a:lstStyle/>
          <a:p>
            <a:r>
              <a:rPr lang="en-GB" sz="3600" dirty="0">
                <a:latin typeface="Twinkl" pitchFamily="50" charset="0"/>
              </a:rPr>
              <a:t>What Does </a:t>
            </a:r>
            <a:r>
              <a:rPr lang="en-GB" sz="3600" dirty="0">
                <a:solidFill>
                  <a:srgbClr val="00B050"/>
                </a:solidFill>
                <a:latin typeface="Twinkl" pitchFamily="50" charset="0"/>
              </a:rPr>
              <a:t>Inference Iggy </a:t>
            </a:r>
            <a:r>
              <a:rPr lang="en-GB" sz="3600" dirty="0">
                <a:latin typeface="Twinkl" pitchFamily="50" charset="0"/>
              </a:rPr>
              <a:t>Do?</a:t>
            </a:r>
            <a:endParaRPr lang="en-GB" sz="3600" dirty="0"/>
          </a:p>
        </p:txBody>
      </p:sp>
      <p:grpSp>
        <p:nvGrpSpPr>
          <p:cNvPr id="10" name="Group 9"/>
          <p:cNvGrpSpPr/>
          <p:nvPr/>
        </p:nvGrpSpPr>
        <p:grpSpPr>
          <a:xfrm>
            <a:off x="2126873" y="1473201"/>
            <a:ext cx="6201880" cy="412642"/>
            <a:chOff x="265022" y="2056535"/>
            <a:chExt cx="8229273" cy="412642"/>
          </a:xfrm>
          <a:solidFill>
            <a:srgbClr val="00B050"/>
          </a:solidFill>
        </p:grpSpPr>
        <p:sp>
          <p:nvSpPr>
            <p:cNvPr id="23" name="Snip Single Corner Rectangle 22"/>
            <p:cNvSpPr/>
            <p:nvPr/>
          </p:nvSpPr>
          <p:spPr>
            <a:xfrm>
              <a:off x="265022" y="2056535"/>
              <a:ext cx="8229273" cy="412642"/>
            </a:xfrm>
            <a:prstGeom prst="snip1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TextBox 23"/>
            <p:cNvSpPr txBox="1"/>
            <p:nvPr/>
          </p:nvSpPr>
          <p:spPr>
            <a:xfrm>
              <a:off x="1134461" y="2079797"/>
              <a:ext cx="7145591" cy="369332"/>
            </a:xfrm>
            <a:prstGeom prst="rect">
              <a:avLst/>
            </a:prstGeom>
            <a:noFill/>
          </p:spPr>
          <p:txBody>
            <a:bodyPr wrap="square" rtlCol="0">
              <a:spAutoFit/>
            </a:bodyPr>
            <a:lstStyle/>
            <a:p>
              <a:pPr algn="r"/>
              <a:r>
                <a:rPr lang="en-GB" dirty="0">
                  <a:solidFill>
                    <a:schemeClr val="bg1"/>
                  </a:solidFill>
                  <a:latin typeface="Twinkl" pitchFamily="50" charset="0"/>
                </a:rPr>
                <a:t>Inference Iggy helps with content domain </a:t>
              </a:r>
              <a:r>
                <a:rPr lang="en-GB" b="1" dirty="0">
                  <a:solidFill>
                    <a:schemeClr val="bg1"/>
                  </a:solidFill>
                  <a:latin typeface="Twinkl" pitchFamily="50" charset="0"/>
                </a:rPr>
                <a:t>2d</a:t>
              </a:r>
              <a:r>
                <a:rPr lang="en-GB" dirty="0">
                  <a:solidFill>
                    <a:schemeClr val="bg1"/>
                  </a:solidFill>
                  <a:latin typeface="Twinkl" pitchFamily="50" charset="0"/>
                </a:rPr>
                <a:t>:</a:t>
              </a:r>
            </a:p>
          </p:txBody>
        </p:sp>
      </p:grpSp>
      <p:sp>
        <p:nvSpPr>
          <p:cNvPr id="28" name="Snip Single Corner Rectangle 27"/>
          <p:cNvSpPr/>
          <p:nvPr/>
        </p:nvSpPr>
        <p:spPr>
          <a:xfrm>
            <a:off x="980044" y="4065496"/>
            <a:ext cx="7348707" cy="979063"/>
          </a:xfrm>
          <a:prstGeom prst="snip1Rect">
            <a:avLst>
              <a:gd name="adj" fmla="val 0"/>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Twinkl" pitchFamily="50" charset="0"/>
              </a:rPr>
              <a:t>He helps you to do this by getting you to read the text as if you are a detective. </a:t>
            </a:r>
            <a:r>
              <a:rPr lang="en-GB" b="1" dirty="0">
                <a:latin typeface="Twinkl" pitchFamily="50" charset="0"/>
              </a:rPr>
              <a:t>You’re not looking for what is there – you’re looking for what is meant by it. </a:t>
            </a:r>
            <a:endParaRPr lang="en-GB" dirty="0"/>
          </a:p>
        </p:txBody>
      </p:sp>
      <p:sp>
        <p:nvSpPr>
          <p:cNvPr id="47" name="Content Placeholder 6"/>
          <p:cNvSpPr txBox="1">
            <a:spLocks/>
          </p:cNvSpPr>
          <p:nvPr/>
        </p:nvSpPr>
        <p:spPr>
          <a:xfrm>
            <a:off x="3340318" y="2346921"/>
            <a:ext cx="4803354" cy="1901983"/>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latin typeface="Twinkl" pitchFamily="50" charset="0"/>
              </a:rPr>
              <a:t>This means that he is there to help you to </a:t>
            </a:r>
            <a:r>
              <a:rPr lang="en-GB" b="1" dirty="0">
                <a:latin typeface="Twinkl" pitchFamily="50" charset="0"/>
              </a:rPr>
              <a:t>pick up ideas from the text </a:t>
            </a:r>
            <a:r>
              <a:rPr lang="en-GB" dirty="0">
                <a:latin typeface="Twinkl" pitchFamily="50" charset="0"/>
              </a:rPr>
              <a:t>that are </a:t>
            </a:r>
            <a:r>
              <a:rPr lang="en-GB" b="1" dirty="0">
                <a:latin typeface="Twinkl" pitchFamily="50" charset="0"/>
              </a:rPr>
              <a:t>not always written</a:t>
            </a:r>
            <a:r>
              <a:rPr lang="en-GB" dirty="0">
                <a:latin typeface="Twinkl" pitchFamily="50" charset="0"/>
              </a:rPr>
              <a:t> in the text itself.</a:t>
            </a:r>
          </a:p>
        </p:txBody>
      </p:sp>
      <p:sp>
        <p:nvSpPr>
          <p:cNvPr id="50" name="Content Placeholder 6"/>
          <p:cNvSpPr txBox="1">
            <a:spLocks/>
          </p:cNvSpPr>
          <p:nvPr/>
        </p:nvSpPr>
        <p:spPr>
          <a:xfrm>
            <a:off x="852463" y="4906466"/>
            <a:ext cx="6654645" cy="1518163"/>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For example, if the text says ‘Jenni’s face was red –</a:t>
            </a:r>
            <a:br>
              <a:rPr lang="en-GB" dirty="0">
                <a:latin typeface="Twinkl" pitchFamily="50" charset="0"/>
              </a:rPr>
            </a:br>
            <a:r>
              <a:rPr lang="en-GB" dirty="0">
                <a:latin typeface="Twinkl" pitchFamily="50" charset="0"/>
              </a:rPr>
              <a:t>she wrinkled her brow and began to shout’, what</a:t>
            </a:r>
            <a:br>
              <a:rPr lang="en-GB" dirty="0">
                <a:latin typeface="Twinkl" pitchFamily="50" charset="0"/>
              </a:rPr>
            </a:br>
            <a:r>
              <a:rPr lang="en-GB" dirty="0">
                <a:latin typeface="Twinkl" pitchFamily="50" charset="0"/>
              </a:rPr>
              <a:t>could you </a:t>
            </a:r>
            <a:r>
              <a:rPr lang="en-GB" b="1" dirty="0">
                <a:latin typeface="Twinkl" pitchFamily="50" charset="0"/>
              </a:rPr>
              <a:t>infer</a:t>
            </a:r>
            <a:r>
              <a:rPr lang="en-GB" dirty="0">
                <a:latin typeface="Twinkl" pitchFamily="50" charset="0"/>
              </a:rPr>
              <a:t> about how Jenni feels?</a:t>
            </a:r>
            <a:endParaRPr lang="en-GB" dirty="0">
              <a:latin typeface="Twinkl" pitchFamily="50" charset="0"/>
              <a:ea typeface="Tahoma" panose="020B0604030504040204" pitchFamily="34" charset="0"/>
              <a:cs typeface="Tahoma" panose="020B0604030504040204" pitchFamily="34" charset="0"/>
            </a:endParaRPr>
          </a:p>
        </p:txBody>
      </p:sp>
      <p:grpSp>
        <p:nvGrpSpPr>
          <p:cNvPr id="63" name="Group 62"/>
          <p:cNvGrpSpPr/>
          <p:nvPr/>
        </p:nvGrpSpPr>
        <p:grpSpPr>
          <a:xfrm>
            <a:off x="187648" y="192269"/>
            <a:ext cx="526727" cy="526727"/>
            <a:chOff x="187648" y="192269"/>
            <a:chExt cx="526727" cy="526727"/>
          </a:xfrm>
        </p:grpSpPr>
        <p:sp>
          <p:nvSpPr>
            <p:cNvPr id="25" name="Oval 24">
              <a:hlinkClick r:id="rId2" action="ppaction://hlinksldjump"/>
            </p:cNvPr>
            <p:cNvSpPr/>
            <p:nvPr/>
          </p:nvSpPr>
          <p:spPr>
            <a:xfrm rot="10800000">
              <a:off x="187648" y="192269"/>
              <a:ext cx="526727" cy="526727"/>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2" name="Picture 6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0481" y="289920"/>
              <a:ext cx="301059" cy="331425"/>
            </a:xfrm>
            <a:prstGeom prst="rect">
              <a:avLst/>
            </a:prstGeom>
          </p:spPr>
        </p:pic>
      </p:grpSp>
      <p:grpSp>
        <p:nvGrpSpPr>
          <p:cNvPr id="22" name="Group 21"/>
          <p:cNvGrpSpPr/>
          <p:nvPr/>
        </p:nvGrpSpPr>
        <p:grpSpPr>
          <a:xfrm>
            <a:off x="8296183" y="6047290"/>
            <a:ext cx="526727" cy="526727"/>
            <a:chOff x="7365812" y="5420982"/>
            <a:chExt cx="672029" cy="672029"/>
          </a:xfrm>
          <a:effectLst>
            <a:outerShdw dist="88900" dir="3360000" sx="78000" sy="78000" algn="ctr" rotWithShape="0">
              <a:srgbClr val="000000">
                <a:alpha val="10000"/>
              </a:srgbClr>
            </a:outerShdw>
          </a:effectLst>
        </p:grpSpPr>
        <p:sp>
          <p:nvSpPr>
            <p:cNvPr id="26" name="Oval 25">
              <a:hlinkClick r:id="" action="ppaction://hlinkshowjump?jump=nextslide"/>
            </p:cNvPr>
            <p:cNvSpPr/>
            <p:nvPr/>
          </p:nvSpPr>
          <p:spPr>
            <a:xfrm>
              <a:off x="7365812" y="5420982"/>
              <a:ext cx="672029" cy="672029"/>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ight Arrow 26">
              <a:hlinkClick r:id="" action="ppaction://hlinkshowjump?jump=nextslide"/>
            </p:cNvPr>
            <p:cNvSpPr/>
            <p:nvPr/>
          </p:nvSpPr>
          <p:spPr>
            <a:xfrm>
              <a:off x="7524278" y="5600303"/>
              <a:ext cx="406371" cy="302111"/>
            </a:xfrm>
            <a:prstGeom prst="rightArrow">
              <a:avLst>
                <a:gd name="adj1" fmla="val 50000"/>
                <a:gd name="adj2" fmla="val 80955"/>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3" name="Group 2"/>
          <p:cNvGrpSpPr/>
          <p:nvPr/>
        </p:nvGrpSpPr>
        <p:grpSpPr>
          <a:xfrm>
            <a:off x="714375" y="1272854"/>
            <a:ext cx="1833934" cy="1951515"/>
            <a:chOff x="714375" y="1272854"/>
            <a:chExt cx="1833934" cy="1951515"/>
          </a:xfrm>
        </p:grpSpPr>
        <p:grpSp>
          <p:nvGrpSpPr>
            <p:cNvPr id="13" name="Group 12"/>
            <p:cNvGrpSpPr/>
            <p:nvPr/>
          </p:nvGrpSpPr>
          <p:grpSpPr>
            <a:xfrm>
              <a:off x="714375" y="1328176"/>
              <a:ext cx="1833934" cy="1809133"/>
              <a:chOff x="1003277" y="3182186"/>
              <a:chExt cx="1833934" cy="1809133"/>
            </a:xfrm>
          </p:grpSpPr>
          <p:sp>
            <p:nvSpPr>
              <p:cNvPr id="42" name="Oval 41"/>
              <p:cNvSpPr/>
              <p:nvPr/>
            </p:nvSpPr>
            <p:spPr>
              <a:xfrm>
                <a:off x="1003277" y="3295473"/>
                <a:ext cx="1695846" cy="1695846"/>
              </a:xfrm>
              <a:prstGeom prst="ellipse">
                <a:avLst/>
              </a:prstGeom>
              <a:solidFill>
                <a:srgbClr val="00B050"/>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p:cNvSpPr/>
              <p:nvPr/>
            </p:nvSpPr>
            <p:spPr>
              <a:xfrm>
                <a:off x="1141365" y="3182186"/>
                <a:ext cx="1695846" cy="1695846"/>
              </a:xfrm>
              <a:prstGeom prst="ellipse">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p>
            </p:txBody>
          </p:sp>
        </p:gr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1760" y="1272854"/>
              <a:ext cx="1390207" cy="1951515"/>
            </a:xfrm>
            <a:prstGeom prst="rect">
              <a:avLst/>
            </a:prstGeom>
          </p:spPr>
        </p:pic>
      </p:gr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80436" y="4972788"/>
            <a:ext cx="1939950" cy="1385517"/>
          </a:xfrm>
          <a:prstGeom prst="rect">
            <a:avLst/>
          </a:prstGeom>
        </p:spPr>
      </p:pic>
    </p:spTree>
    <p:extLst>
      <p:ext uri="{BB962C8B-B14F-4D97-AF65-F5344CB8AC3E}">
        <p14:creationId xmlns:p14="http://schemas.microsoft.com/office/powerpoint/2010/main" val="664692571"/>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22000" decel="52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accel="22000" decel="5200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0-#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400"/>
                                        <p:tgtEl>
                                          <p:spTgt spid="45"/>
                                        </p:tgtEl>
                                      </p:cBhvr>
                                    </p:animEffect>
                                    <p:anim calcmode="lin" valueType="num">
                                      <p:cBhvr>
                                        <p:cTn id="20" dur="400" fill="hold"/>
                                        <p:tgtEl>
                                          <p:spTgt spid="45"/>
                                        </p:tgtEl>
                                        <p:attrNameLst>
                                          <p:attrName>ppt_x</p:attrName>
                                        </p:attrNameLst>
                                      </p:cBhvr>
                                      <p:tavLst>
                                        <p:tav tm="0">
                                          <p:val>
                                            <p:strVal val="#ppt_x"/>
                                          </p:val>
                                        </p:tav>
                                        <p:tav tm="100000">
                                          <p:val>
                                            <p:strVal val="#ppt_x"/>
                                          </p:val>
                                        </p:tav>
                                      </p:tavLst>
                                    </p:anim>
                                    <p:anim calcmode="lin" valueType="num">
                                      <p:cBhvr>
                                        <p:cTn id="21" dur="4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47"/>
                                        </p:tgtEl>
                                        <p:attrNameLst>
                                          <p:attrName>style.visibility</p:attrName>
                                        </p:attrNameLst>
                                      </p:cBhvr>
                                      <p:to>
                                        <p:strVal val="visible"/>
                                      </p:to>
                                    </p:set>
                                    <p:animEffect transition="in" filter="fade">
                                      <p:cBhvr>
                                        <p:cTn id="26" dur="500"/>
                                        <p:tgtEl>
                                          <p:spTgt spid="4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8" accel="22000" decel="52000" fill="hold" grpId="0" nodeType="click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0-#ppt_w/2"/>
                                          </p:val>
                                        </p:tav>
                                        <p:tav tm="100000">
                                          <p:val>
                                            <p:strVal val="#ppt_x"/>
                                          </p:val>
                                        </p:tav>
                                      </p:tavLst>
                                    </p:anim>
                                    <p:anim calcmode="lin" valueType="num">
                                      <p:cBhvr additive="base">
                                        <p:cTn id="32" dur="500" fill="hold"/>
                                        <p:tgtEl>
                                          <p:spTgt spid="28"/>
                                        </p:tgtEl>
                                        <p:attrNameLst>
                                          <p:attrName>ppt_y</p:attrName>
                                        </p:attrNameLst>
                                      </p:cBhvr>
                                      <p:tavLst>
                                        <p:tav tm="0">
                                          <p:val>
                                            <p:strVal val="#ppt_y"/>
                                          </p:val>
                                        </p:tav>
                                        <p:tav tm="100000">
                                          <p:val>
                                            <p:strVal val="#ppt_y"/>
                                          </p:val>
                                        </p:tav>
                                      </p:tavLst>
                                    </p:anim>
                                  </p:childTnLst>
                                </p:cTn>
                              </p:par>
                            </p:childTnLst>
                          </p:cTn>
                        </p:par>
                        <p:par>
                          <p:cTn id="33" fill="hold">
                            <p:stCondLst>
                              <p:cond delay="500"/>
                            </p:stCondLst>
                            <p:childTnLst>
                              <p:par>
                                <p:cTn id="34" presetID="2" presetClass="entr" presetSubtype="8" accel="22000" decel="52000" fill="hold" grpId="0" nodeType="afterEffect">
                                  <p:stCondLst>
                                    <p:cond delay="0"/>
                                  </p:stCondLst>
                                  <p:childTnLst>
                                    <p:set>
                                      <p:cBhvr>
                                        <p:cTn id="35" dur="1" fill="hold">
                                          <p:stCondLst>
                                            <p:cond delay="0"/>
                                          </p:stCondLst>
                                        </p:cTn>
                                        <p:tgtEl>
                                          <p:spTgt spid="50">
                                            <p:txEl>
                                              <p:pRg st="0" end="0"/>
                                            </p:txEl>
                                          </p:spTgt>
                                        </p:tgtEl>
                                        <p:attrNameLst>
                                          <p:attrName>style.visibility</p:attrName>
                                        </p:attrNameLst>
                                      </p:cBhvr>
                                      <p:to>
                                        <p:strVal val="visible"/>
                                      </p:to>
                                    </p:set>
                                    <p:anim calcmode="lin" valueType="num">
                                      <p:cBhvr additive="base">
                                        <p:cTn id="36" dur="500" fill="hold"/>
                                        <p:tgtEl>
                                          <p:spTgt spid="50">
                                            <p:txEl>
                                              <p:pRg st="0" end="0"/>
                                            </p:txEl>
                                          </p:spTgt>
                                        </p:tgtEl>
                                        <p:attrNameLst>
                                          <p:attrName>ppt_x</p:attrName>
                                        </p:attrNameLst>
                                      </p:cBhvr>
                                      <p:tavLst>
                                        <p:tav tm="0">
                                          <p:val>
                                            <p:strVal val="0-#ppt_w/2"/>
                                          </p:val>
                                        </p:tav>
                                        <p:tav tm="100000">
                                          <p:val>
                                            <p:strVal val="#ppt_x"/>
                                          </p:val>
                                        </p:tav>
                                      </p:tavLst>
                                    </p:anim>
                                    <p:anim calcmode="lin" valueType="num">
                                      <p:cBhvr additive="base">
                                        <p:cTn id="37" dur="500" fill="hold"/>
                                        <p:tgtEl>
                                          <p:spTgt spid="50">
                                            <p:txEl>
                                              <p:pRg st="0" end="0"/>
                                            </p:txEl>
                                          </p:spTgt>
                                        </p:tgtEl>
                                        <p:attrNameLst>
                                          <p:attrName>ppt_y</p:attrName>
                                        </p:attrNameLst>
                                      </p:cBhvr>
                                      <p:tavLst>
                                        <p:tav tm="0">
                                          <p:val>
                                            <p:strVal val="#ppt_y"/>
                                          </p:val>
                                        </p:tav>
                                        <p:tav tm="100000">
                                          <p:val>
                                            <p:strVal val="#ppt_y"/>
                                          </p:val>
                                        </p:tav>
                                      </p:tavLst>
                                    </p:anim>
                                  </p:childTnLst>
                                </p:cTn>
                              </p:par>
                            </p:childTnLst>
                          </p:cTn>
                        </p:par>
                        <p:par>
                          <p:cTn id="38" fill="hold">
                            <p:stCondLst>
                              <p:cond delay="1000"/>
                            </p:stCondLst>
                            <p:childTnLst>
                              <p:par>
                                <p:cTn id="39" presetID="10" presetClass="entr" presetSubtype="0" fill="hold"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28" grpId="0" animBg="1"/>
      <p:bldP spid="47" grpId="0"/>
      <p:bldP spid="50"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sz="3600" dirty="0">
                <a:latin typeface="Twinkl" pitchFamily="50" charset="0"/>
              </a:rPr>
              <a:t>What Might </a:t>
            </a:r>
            <a:r>
              <a:rPr lang="en-GB" sz="3600" dirty="0">
                <a:solidFill>
                  <a:srgbClr val="00B050"/>
                </a:solidFill>
                <a:latin typeface="Twinkl" pitchFamily="50" charset="0"/>
              </a:rPr>
              <a:t>Inference Iggy </a:t>
            </a:r>
            <a:r>
              <a:rPr lang="en-GB" sz="3600" dirty="0">
                <a:latin typeface="Twinkl" pitchFamily="50" charset="0"/>
              </a:rPr>
              <a:t>Ask?</a:t>
            </a:r>
            <a:endParaRPr lang="en-GB" sz="3600" dirty="0"/>
          </a:p>
        </p:txBody>
      </p:sp>
      <p:grpSp>
        <p:nvGrpSpPr>
          <p:cNvPr id="2" name="Group 1"/>
          <p:cNvGrpSpPr/>
          <p:nvPr/>
        </p:nvGrpSpPr>
        <p:grpSpPr>
          <a:xfrm>
            <a:off x="-633046" y="1680564"/>
            <a:ext cx="9127341" cy="412642"/>
            <a:chOff x="-633046" y="1680564"/>
            <a:chExt cx="9127341" cy="412642"/>
          </a:xfrm>
        </p:grpSpPr>
        <p:sp>
          <p:nvSpPr>
            <p:cNvPr id="9" name="Snip Single Corner Rectangle 8"/>
            <p:cNvSpPr/>
            <p:nvPr/>
          </p:nvSpPr>
          <p:spPr>
            <a:xfrm>
              <a:off x="-633046" y="1680564"/>
              <a:ext cx="9127341" cy="412642"/>
            </a:xfrm>
            <a:prstGeom prst="snip1Rect">
              <a:avLst>
                <a:gd name="adj" fmla="val 50000"/>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TextBox 15"/>
            <p:cNvSpPr txBox="1"/>
            <p:nvPr/>
          </p:nvSpPr>
          <p:spPr>
            <a:xfrm>
              <a:off x="2544622" y="1703826"/>
              <a:ext cx="5574535" cy="369332"/>
            </a:xfrm>
            <a:prstGeom prst="rect">
              <a:avLst/>
            </a:prstGeom>
            <a:noFill/>
          </p:spPr>
          <p:txBody>
            <a:bodyPr wrap="square" rtlCol="0">
              <a:spAutoFit/>
            </a:bodyPr>
            <a:lstStyle/>
            <a:p>
              <a:pPr algn="r"/>
              <a:r>
                <a:rPr lang="en-GB" dirty="0">
                  <a:solidFill>
                    <a:schemeClr val="bg1"/>
                  </a:solidFill>
                  <a:latin typeface="Twinkl" pitchFamily="50" charset="0"/>
                </a:rPr>
                <a:t>Inference Iggy might ask questions like these:</a:t>
              </a:r>
            </a:p>
          </p:txBody>
        </p:sp>
      </p:grpSp>
      <p:grpSp>
        <p:nvGrpSpPr>
          <p:cNvPr id="3" name="Group 2"/>
          <p:cNvGrpSpPr/>
          <p:nvPr/>
        </p:nvGrpSpPr>
        <p:grpSpPr>
          <a:xfrm>
            <a:off x="-1212551" y="1292814"/>
            <a:ext cx="5017169" cy="7855702"/>
            <a:chOff x="-1212551" y="1292814"/>
            <a:chExt cx="5017169" cy="7855702"/>
          </a:xfrm>
        </p:grpSpPr>
        <p:sp>
          <p:nvSpPr>
            <p:cNvPr id="7" name="Oval 6"/>
            <p:cNvSpPr/>
            <p:nvPr/>
          </p:nvSpPr>
          <p:spPr>
            <a:xfrm>
              <a:off x="-1212551" y="2979373"/>
              <a:ext cx="5017169" cy="5017169"/>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3046" y="1292814"/>
              <a:ext cx="3718696" cy="7855702"/>
            </a:xfrm>
            <a:prstGeom prst="rect">
              <a:avLst/>
            </a:prstGeom>
          </p:spPr>
        </p:pic>
      </p:grpSp>
      <p:sp>
        <p:nvSpPr>
          <p:cNvPr id="36" name="Rectangle 35"/>
          <p:cNvSpPr/>
          <p:nvPr/>
        </p:nvSpPr>
        <p:spPr>
          <a:xfrm>
            <a:off x="3569465" y="2189146"/>
            <a:ext cx="4924830" cy="495108"/>
          </a:xfrm>
          <a:prstGeom prst="rect">
            <a:avLst/>
          </a:prstGeom>
          <a:solidFill>
            <a:srgbClr val="6CBB8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Why did the character behave like this?</a:t>
            </a:r>
          </a:p>
        </p:txBody>
      </p:sp>
      <p:sp>
        <p:nvSpPr>
          <p:cNvPr id="39" name="Rectangle 38"/>
          <p:cNvSpPr/>
          <p:nvPr/>
        </p:nvSpPr>
        <p:spPr>
          <a:xfrm>
            <a:off x="3569465" y="2747924"/>
            <a:ext cx="4924830" cy="772107"/>
          </a:xfrm>
          <a:prstGeom prst="rect">
            <a:avLst/>
          </a:prstGeom>
          <a:solidFill>
            <a:srgbClr val="07743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What makes you think…?</a:t>
            </a:r>
            <a:br>
              <a:rPr lang="en-GB" dirty="0">
                <a:latin typeface="Twinkl" pitchFamily="50" charset="0"/>
              </a:rPr>
            </a:br>
            <a:r>
              <a:rPr lang="en-GB" dirty="0">
                <a:latin typeface="Twinkl" pitchFamily="50" charset="0"/>
              </a:rPr>
              <a:t>Give evidence to support your answer.</a:t>
            </a:r>
          </a:p>
        </p:txBody>
      </p:sp>
      <p:sp>
        <p:nvSpPr>
          <p:cNvPr id="40" name="Rectangle 39"/>
          <p:cNvSpPr/>
          <p:nvPr/>
        </p:nvSpPr>
        <p:spPr>
          <a:xfrm>
            <a:off x="3569465" y="3576751"/>
            <a:ext cx="4924830" cy="495108"/>
          </a:xfrm>
          <a:prstGeom prst="rect">
            <a:avLst/>
          </a:prstGeom>
          <a:solidFill>
            <a:srgbClr val="6CBB8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winkl" pitchFamily="50" charset="0"/>
              </a:rPr>
              <a:t>What impression are we given about…? Why?</a:t>
            </a:r>
          </a:p>
        </p:txBody>
      </p:sp>
      <p:sp>
        <p:nvSpPr>
          <p:cNvPr id="41" name="Rectangle 40"/>
          <p:cNvSpPr/>
          <p:nvPr/>
        </p:nvSpPr>
        <p:spPr>
          <a:xfrm>
            <a:off x="3569465" y="4954985"/>
            <a:ext cx="4924830" cy="772107"/>
          </a:xfrm>
          <a:prstGeom prst="rect">
            <a:avLst/>
          </a:prstGeom>
          <a:solidFill>
            <a:srgbClr val="6CBB8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pc="-20" dirty="0">
                <a:latin typeface="Twinkl" pitchFamily="50" charset="0"/>
              </a:rPr>
              <a:t>Which character would you most like to meet?</a:t>
            </a:r>
            <a:br>
              <a:rPr lang="en-GB" dirty="0">
                <a:latin typeface="Twinkl" pitchFamily="50" charset="0"/>
              </a:rPr>
            </a:br>
            <a:r>
              <a:rPr lang="en-GB" dirty="0">
                <a:latin typeface="Twinkl" pitchFamily="50" charset="0"/>
              </a:rPr>
              <a:t>Explain why.</a:t>
            </a:r>
          </a:p>
        </p:txBody>
      </p:sp>
      <p:sp>
        <p:nvSpPr>
          <p:cNvPr id="42" name="Rectangle 41"/>
          <p:cNvSpPr/>
          <p:nvPr/>
        </p:nvSpPr>
        <p:spPr>
          <a:xfrm>
            <a:off x="3569465" y="5801515"/>
            <a:ext cx="4924830" cy="495108"/>
          </a:xfrm>
          <a:prstGeom prst="rect">
            <a:avLst/>
          </a:prstGeom>
          <a:solidFill>
            <a:srgbClr val="07743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Why is… important? Explain your answer.</a:t>
            </a:r>
          </a:p>
        </p:txBody>
      </p:sp>
      <p:sp>
        <p:nvSpPr>
          <p:cNvPr id="43" name="Rectangle 42"/>
          <p:cNvSpPr/>
          <p:nvPr/>
        </p:nvSpPr>
        <p:spPr>
          <a:xfrm>
            <a:off x="3569465" y="4130756"/>
            <a:ext cx="4924830" cy="772107"/>
          </a:xfrm>
          <a:prstGeom prst="rect">
            <a:avLst/>
          </a:prstGeom>
          <a:solidFill>
            <a:srgbClr val="07743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How does this character feel about</a:t>
            </a:r>
            <a:br>
              <a:rPr lang="en-GB" dirty="0">
                <a:latin typeface="Twinkl" pitchFamily="50" charset="0"/>
              </a:rPr>
            </a:br>
            <a:r>
              <a:rPr lang="en-GB" dirty="0">
                <a:latin typeface="Twinkl" pitchFamily="50" charset="0"/>
              </a:rPr>
              <a:t>the situation? How do you know?</a:t>
            </a:r>
          </a:p>
        </p:txBody>
      </p:sp>
      <p:grpSp>
        <p:nvGrpSpPr>
          <p:cNvPr id="19" name="Group 18"/>
          <p:cNvGrpSpPr/>
          <p:nvPr/>
        </p:nvGrpSpPr>
        <p:grpSpPr>
          <a:xfrm>
            <a:off x="187648" y="192269"/>
            <a:ext cx="526727" cy="526727"/>
            <a:chOff x="187648" y="192269"/>
            <a:chExt cx="526727" cy="526727"/>
          </a:xfrm>
        </p:grpSpPr>
        <p:sp>
          <p:nvSpPr>
            <p:cNvPr id="20" name="Oval 19">
              <a:hlinkClick r:id="rId3" action="ppaction://hlinksldjump"/>
            </p:cNvPr>
            <p:cNvSpPr/>
            <p:nvPr/>
          </p:nvSpPr>
          <p:spPr>
            <a:xfrm rot="10800000">
              <a:off x="187648" y="192269"/>
              <a:ext cx="526727" cy="526727"/>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0481" y="289920"/>
              <a:ext cx="301059" cy="331425"/>
            </a:xfrm>
            <a:prstGeom prst="rect">
              <a:avLst/>
            </a:prstGeom>
          </p:spPr>
        </p:pic>
      </p:grpSp>
      <p:grpSp>
        <p:nvGrpSpPr>
          <p:cNvPr id="25" name="Group 24"/>
          <p:cNvGrpSpPr/>
          <p:nvPr/>
        </p:nvGrpSpPr>
        <p:grpSpPr>
          <a:xfrm>
            <a:off x="8296183" y="6047290"/>
            <a:ext cx="526727" cy="526727"/>
            <a:chOff x="7365812" y="5420982"/>
            <a:chExt cx="672029" cy="672029"/>
          </a:xfrm>
          <a:effectLst>
            <a:outerShdw dist="88900" dir="3360000" sx="78000" sy="78000" algn="ctr" rotWithShape="0">
              <a:srgbClr val="000000">
                <a:alpha val="10000"/>
              </a:srgbClr>
            </a:outerShdw>
          </a:effectLst>
        </p:grpSpPr>
        <p:sp>
          <p:nvSpPr>
            <p:cNvPr id="26" name="Oval 25">
              <a:hlinkClick r:id="rId3" action="ppaction://hlinksldjump"/>
            </p:cNvPr>
            <p:cNvSpPr/>
            <p:nvPr/>
          </p:nvSpPr>
          <p:spPr>
            <a:xfrm>
              <a:off x="7365812" y="5420982"/>
              <a:ext cx="672029" cy="672029"/>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ight Arrow 26">
              <a:hlinkClick r:id="rId3" action="ppaction://hlinksldjump"/>
            </p:cNvPr>
            <p:cNvSpPr/>
            <p:nvPr/>
          </p:nvSpPr>
          <p:spPr>
            <a:xfrm>
              <a:off x="7524278" y="5600303"/>
              <a:ext cx="406371" cy="302111"/>
            </a:xfrm>
            <a:prstGeom prst="rightArrow">
              <a:avLst>
                <a:gd name="adj1" fmla="val 50000"/>
                <a:gd name="adj2" fmla="val 80955"/>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3681320733"/>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 presetClass="entr" presetSubtype="8" accel="22000" decel="5200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accel="22000" decel="52000"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500" fill="hold"/>
                                        <p:tgtEl>
                                          <p:spTgt spid="36"/>
                                        </p:tgtEl>
                                        <p:attrNameLst>
                                          <p:attrName>ppt_x</p:attrName>
                                        </p:attrNameLst>
                                      </p:cBhvr>
                                      <p:tavLst>
                                        <p:tav tm="0">
                                          <p:val>
                                            <p:strVal val="1+#ppt_w/2"/>
                                          </p:val>
                                        </p:tav>
                                        <p:tav tm="100000">
                                          <p:val>
                                            <p:strVal val="#ppt_x"/>
                                          </p:val>
                                        </p:tav>
                                      </p:tavLst>
                                    </p:anim>
                                    <p:anim calcmode="lin" valueType="num">
                                      <p:cBhvr additive="base">
                                        <p:cTn id="18" dur="500" fill="hold"/>
                                        <p:tgtEl>
                                          <p:spTgt spid="36"/>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accel="22000" decel="52000" fill="hold" grpId="0" nodeType="clickEffect">
                                  <p:stCondLst>
                                    <p:cond delay="0"/>
                                  </p:stCondLst>
                                  <p:childTnLst>
                                    <p:set>
                                      <p:cBhvr>
                                        <p:cTn id="22" dur="1" fill="hold">
                                          <p:stCondLst>
                                            <p:cond delay="0"/>
                                          </p:stCondLst>
                                        </p:cTn>
                                        <p:tgtEl>
                                          <p:spTgt spid="39"/>
                                        </p:tgtEl>
                                        <p:attrNameLst>
                                          <p:attrName>style.visibility</p:attrName>
                                        </p:attrNameLst>
                                      </p:cBhvr>
                                      <p:to>
                                        <p:strVal val="visible"/>
                                      </p:to>
                                    </p:set>
                                    <p:anim calcmode="lin" valueType="num">
                                      <p:cBhvr additive="base">
                                        <p:cTn id="23" dur="500" fill="hold"/>
                                        <p:tgtEl>
                                          <p:spTgt spid="39"/>
                                        </p:tgtEl>
                                        <p:attrNameLst>
                                          <p:attrName>ppt_x</p:attrName>
                                        </p:attrNameLst>
                                      </p:cBhvr>
                                      <p:tavLst>
                                        <p:tav tm="0">
                                          <p:val>
                                            <p:strVal val="1+#ppt_w/2"/>
                                          </p:val>
                                        </p:tav>
                                        <p:tav tm="100000">
                                          <p:val>
                                            <p:strVal val="#ppt_x"/>
                                          </p:val>
                                        </p:tav>
                                      </p:tavLst>
                                    </p:anim>
                                    <p:anim calcmode="lin" valueType="num">
                                      <p:cBhvr additive="base">
                                        <p:cTn id="24" dur="500" fill="hold"/>
                                        <p:tgtEl>
                                          <p:spTgt spid="39"/>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accel="22000" decel="52000" fill="hold" grpId="0" nodeType="click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additive="base">
                                        <p:cTn id="29" dur="500" fill="hold"/>
                                        <p:tgtEl>
                                          <p:spTgt spid="40"/>
                                        </p:tgtEl>
                                        <p:attrNameLst>
                                          <p:attrName>ppt_x</p:attrName>
                                        </p:attrNameLst>
                                      </p:cBhvr>
                                      <p:tavLst>
                                        <p:tav tm="0">
                                          <p:val>
                                            <p:strVal val="1+#ppt_w/2"/>
                                          </p:val>
                                        </p:tav>
                                        <p:tav tm="100000">
                                          <p:val>
                                            <p:strVal val="#ppt_x"/>
                                          </p:val>
                                        </p:tav>
                                      </p:tavLst>
                                    </p:anim>
                                    <p:anim calcmode="lin" valueType="num">
                                      <p:cBhvr additive="base">
                                        <p:cTn id="30" dur="500" fill="hold"/>
                                        <p:tgtEl>
                                          <p:spTgt spid="40"/>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accel="22000" decel="52000" fill="hold" grpId="0" nodeType="click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fill="hold"/>
                                        <p:tgtEl>
                                          <p:spTgt spid="43"/>
                                        </p:tgtEl>
                                        <p:attrNameLst>
                                          <p:attrName>ppt_x</p:attrName>
                                        </p:attrNameLst>
                                      </p:cBhvr>
                                      <p:tavLst>
                                        <p:tav tm="0">
                                          <p:val>
                                            <p:strVal val="1+#ppt_w/2"/>
                                          </p:val>
                                        </p:tav>
                                        <p:tav tm="100000">
                                          <p:val>
                                            <p:strVal val="#ppt_x"/>
                                          </p:val>
                                        </p:tav>
                                      </p:tavLst>
                                    </p:anim>
                                    <p:anim calcmode="lin" valueType="num">
                                      <p:cBhvr additive="base">
                                        <p:cTn id="36" dur="500" fill="hold"/>
                                        <p:tgtEl>
                                          <p:spTgt spid="43"/>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accel="22000" decel="52000" fill="hold" grpId="0" nodeType="click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500" fill="hold"/>
                                        <p:tgtEl>
                                          <p:spTgt spid="41"/>
                                        </p:tgtEl>
                                        <p:attrNameLst>
                                          <p:attrName>ppt_x</p:attrName>
                                        </p:attrNameLst>
                                      </p:cBhvr>
                                      <p:tavLst>
                                        <p:tav tm="0">
                                          <p:val>
                                            <p:strVal val="1+#ppt_w/2"/>
                                          </p:val>
                                        </p:tav>
                                        <p:tav tm="100000">
                                          <p:val>
                                            <p:strVal val="#ppt_x"/>
                                          </p:val>
                                        </p:tav>
                                      </p:tavLst>
                                    </p:anim>
                                    <p:anim calcmode="lin" valueType="num">
                                      <p:cBhvr additive="base">
                                        <p:cTn id="42" dur="50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accel="22000" decel="52000" fill="hold" grpId="0" nodeType="clickEffect">
                                  <p:stCondLst>
                                    <p:cond delay="0"/>
                                  </p:stCondLst>
                                  <p:childTnLst>
                                    <p:set>
                                      <p:cBhvr>
                                        <p:cTn id="46" dur="1" fill="hold">
                                          <p:stCondLst>
                                            <p:cond delay="0"/>
                                          </p:stCondLst>
                                        </p:cTn>
                                        <p:tgtEl>
                                          <p:spTgt spid="42"/>
                                        </p:tgtEl>
                                        <p:attrNameLst>
                                          <p:attrName>style.visibility</p:attrName>
                                        </p:attrNameLst>
                                      </p:cBhvr>
                                      <p:to>
                                        <p:strVal val="visible"/>
                                      </p:to>
                                    </p:set>
                                    <p:anim calcmode="lin" valueType="num">
                                      <p:cBhvr additive="base">
                                        <p:cTn id="47" dur="500" fill="hold"/>
                                        <p:tgtEl>
                                          <p:spTgt spid="42"/>
                                        </p:tgtEl>
                                        <p:attrNameLst>
                                          <p:attrName>ppt_x</p:attrName>
                                        </p:attrNameLst>
                                      </p:cBhvr>
                                      <p:tavLst>
                                        <p:tav tm="0">
                                          <p:val>
                                            <p:strVal val="1+#ppt_w/2"/>
                                          </p:val>
                                        </p:tav>
                                        <p:tav tm="100000">
                                          <p:val>
                                            <p:strVal val="#ppt_x"/>
                                          </p:val>
                                        </p:tav>
                                      </p:tavLst>
                                    </p:anim>
                                    <p:anim calcmode="lin" valueType="num">
                                      <p:cBhvr additive="base">
                                        <p:cTn id="48"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0" grpId="0" animBg="1"/>
      <p:bldP spid="41" grpId="0" animBg="1"/>
      <p:bldP spid="42" grpId="0" animBg="1"/>
      <p:bldP spid="4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800" dirty="0"/>
              <a:t>Who Are the Totally </a:t>
            </a:r>
            <a:r>
              <a:rPr lang="en-US" sz="2800" dirty="0" err="1"/>
              <a:t>Pawsome</a:t>
            </a:r>
            <a:r>
              <a:rPr lang="en-US" sz="2800" dirty="0"/>
              <a:t> Reading Gang?</a:t>
            </a:r>
            <a:endParaRPr lang="en-GB" sz="2800" dirty="0"/>
          </a:p>
        </p:txBody>
      </p:sp>
      <p:sp>
        <p:nvSpPr>
          <p:cNvPr id="4" name="Content Placeholder 6"/>
          <p:cNvSpPr txBox="1">
            <a:spLocks/>
          </p:cNvSpPr>
          <p:nvPr/>
        </p:nvSpPr>
        <p:spPr>
          <a:xfrm>
            <a:off x="755651" y="1294053"/>
            <a:ext cx="7632700" cy="749975"/>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latin typeface="Twinkl" pitchFamily="2" charset="0"/>
              </a:rPr>
              <a:t>The Totally </a:t>
            </a:r>
            <a:r>
              <a:rPr lang="en-GB" dirty="0" err="1">
                <a:latin typeface="Twinkl" pitchFamily="2" charset="0"/>
              </a:rPr>
              <a:t>Pawsome</a:t>
            </a:r>
            <a:r>
              <a:rPr lang="en-GB" dirty="0">
                <a:latin typeface="Twinkl" pitchFamily="2" charset="0"/>
              </a:rPr>
              <a:t> Reading Gang is a group of clever canines who each help with one of the reading content domains.</a:t>
            </a:r>
          </a:p>
        </p:txBody>
      </p:sp>
      <p:sp>
        <p:nvSpPr>
          <p:cNvPr id="5" name="Rectangle 4"/>
          <p:cNvSpPr/>
          <p:nvPr/>
        </p:nvSpPr>
        <p:spPr>
          <a:xfrm>
            <a:off x="755651" y="2136307"/>
            <a:ext cx="7632700" cy="495108"/>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latin typeface="Twinkl" pitchFamily="2" charset="0"/>
              </a:rPr>
              <a:t>Click on each dog to find out who they are and what they do.</a:t>
            </a:r>
            <a:endParaRPr lang="en-GB" dirty="0"/>
          </a:p>
        </p:txBody>
      </p:sp>
      <p:sp>
        <p:nvSpPr>
          <p:cNvPr id="2" name="Rectangle 1">
            <a:hlinkClick r:id="rId2" action="ppaction://hlinksldjump"/>
            <a:extLst>
              <a:ext uri="{FF2B5EF4-FFF2-40B4-BE49-F238E27FC236}">
                <a16:creationId xmlns:a16="http://schemas.microsoft.com/office/drawing/2014/main" id="{0FF2E776-4822-D4C9-7521-A8658652D2C2}"/>
              </a:ext>
            </a:extLst>
          </p:cNvPr>
          <p:cNvSpPr/>
          <p:nvPr/>
        </p:nvSpPr>
        <p:spPr>
          <a:xfrm>
            <a:off x="755651" y="3877805"/>
            <a:ext cx="1843537" cy="464331"/>
          </a:xfrm>
          <a:prstGeom prst="rect">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Vocabulary Victor</a:t>
            </a:r>
            <a:endParaRPr lang="en-GB" sz="1600" dirty="0"/>
          </a:p>
        </p:txBody>
      </p:sp>
      <p:sp>
        <p:nvSpPr>
          <p:cNvPr id="6" name="Rectangle 5">
            <a:hlinkClick r:id="rId3" action="ppaction://hlinksldjump"/>
            <a:extLst>
              <a:ext uri="{FF2B5EF4-FFF2-40B4-BE49-F238E27FC236}">
                <a16:creationId xmlns:a16="http://schemas.microsoft.com/office/drawing/2014/main" id="{8B58BAE2-D152-331B-08A9-56177444ABA8}"/>
              </a:ext>
            </a:extLst>
          </p:cNvPr>
          <p:cNvSpPr/>
          <p:nvPr/>
        </p:nvSpPr>
        <p:spPr>
          <a:xfrm>
            <a:off x="6856195" y="3885107"/>
            <a:ext cx="1489803" cy="464331"/>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Predicting Pip</a:t>
            </a:r>
            <a:endParaRPr lang="en-GB" sz="1600" dirty="0"/>
          </a:p>
        </p:txBody>
      </p:sp>
      <p:sp>
        <p:nvSpPr>
          <p:cNvPr id="7" name="Rectangle 6">
            <a:hlinkClick r:id="rId4" action="ppaction://hlinksldjump"/>
            <a:extLst>
              <a:ext uri="{FF2B5EF4-FFF2-40B4-BE49-F238E27FC236}">
                <a16:creationId xmlns:a16="http://schemas.microsoft.com/office/drawing/2014/main" id="{8C4558B2-5691-22C8-6088-C683B31E1185}"/>
              </a:ext>
            </a:extLst>
          </p:cNvPr>
          <p:cNvSpPr/>
          <p:nvPr/>
        </p:nvSpPr>
        <p:spPr>
          <a:xfrm>
            <a:off x="2961936" y="3882083"/>
            <a:ext cx="1514967" cy="464331"/>
          </a:xfrm>
          <a:prstGeom prst="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Inference Iggy</a:t>
            </a:r>
            <a:endParaRPr lang="en-GB" sz="1600" dirty="0"/>
          </a:p>
        </p:txBody>
      </p:sp>
      <p:grpSp>
        <p:nvGrpSpPr>
          <p:cNvPr id="8" name="Group 7">
            <a:extLst>
              <a:ext uri="{FF2B5EF4-FFF2-40B4-BE49-F238E27FC236}">
                <a16:creationId xmlns:a16="http://schemas.microsoft.com/office/drawing/2014/main" id="{9FF09929-0950-4662-FC23-DEBBB91FA064}"/>
              </a:ext>
            </a:extLst>
          </p:cNvPr>
          <p:cNvGrpSpPr/>
          <p:nvPr/>
        </p:nvGrpSpPr>
        <p:grpSpPr>
          <a:xfrm>
            <a:off x="3267175" y="2841307"/>
            <a:ext cx="914017" cy="1218555"/>
            <a:chOff x="5381005" y="3307982"/>
            <a:chExt cx="1399639" cy="1865980"/>
          </a:xfrm>
        </p:grpSpPr>
        <p:sp>
          <p:nvSpPr>
            <p:cNvPr id="9" name="Oval 8">
              <a:hlinkClick r:id="rId4" action="ppaction://hlinksldjump"/>
              <a:extLst>
                <a:ext uri="{FF2B5EF4-FFF2-40B4-BE49-F238E27FC236}">
                  <a16:creationId xmlns:a16="http://schemas.microsoft.com/office/drawing/2014/main" id="{67BE6A63-E01B-561F-4C77-4F16EC91E127}"/>
                </a:ext>
              </a:extLst>
            </p:cNvPr>
            <p:cNvSpPr/>
            <p:nvPr/>
          </p:nvSpPr>
          <p:spPr>
            <a:xfrm>
              <a:off x="5381005" y="3522648"/>
              <a:ext cx="1385051" cy="1385051"/>
            </a:xfrm>
            <a:prstGeom prst="ellipse">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hlinkClick r:id="rId4" action="ppaction://hlinksldjump"/>
              <a:extLst>
                <a:ext uri="{FF2B5EF4-FFF2-40B4-BE49-F238E27FC236}">
                  <a16:creationId xmlns:a16="http://schemas.microsoft.com/office/drawing/2014/main" id="{AAAD0D22-AE32-51D3-8709-04C6E7BBE2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51369" y="3307982"/>
              <a:ext cx="1329275" cy="1865980"/>
            </a:xfrm>
            <a:prstGeom prst="rect">
              <a:avLst/>
            </a:prstGeom>
          </p:spPr>
        </p:pic>
      </p:grpSp>
      <p:grpSp>
        <p:nvGrpSpPr>
          <p:cNvPr id="14" name="Group 13">
            <a:extLst>
              <a:ext uri="{FF2B5EF4-FFF2-40B4-BE49-F238E27FC236}">
                <a16:creationId xmlns:a16="http://schemas.microsoft.com/office/drawing/2014/main" id="{27EF907E-DBE9-5A59-78F8-9CAE6427A6E0}"/>
              </a:ext>
            </a:extLst>
          </p:cNvPr>
          <p:cNvGrpSpPr/>
          <p:nvPr/>
        </p:nvGrpSpPr>
        <p:grpSpPr>
          <a:xfrm>
            <a:off x="7111456" y="2756804"/>
            <a:ext cx="1072627" cy="1200368"/>
            <a:chOff x="3812316" y="3003044"/>
            <a:chExt cx="1642518" cy="1838130"/>
          </a:xfrm>
        </p:grpSpPr>
        <p:sp>
          <p:nvSpPr>
            <p:cNvPr id="15" name="Oval 14">
              <a:extLst>
                <a:ext uri="{FF2B5EF4-FFF2-40B4-BE49-F238E27FC236}">
                  <a16:creationId xmlns:a16="http://schemas.microsoft.com/office/drawing/2014/main" id="{3F1B31E9-0EAF-6DF7-1195-9387095D3E02}"/>
                </a:ext>
              </a:extLst>
            </p:cNvPr>
            <p:cNvSpPr/>
            <p:nvPr/>
          </p:nvSpPr>
          <p:spPr>
            <a:xfrm>
              <a:off x="3869581" y="3456123"/>
              <a:ext cx="1385051" cy="1385051"/>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hlinkClick r:id="rId3" action="ppaction://hlinksldjump"/>
              <a:extLst>
                <a:ext uri="{FF2B5EF4-FFF2-40B4-BE49-F238E27FC236}">
                  <a16:creationId xmlns:a16="http://schemas.microsoft.com/office/drawing/2014/main" id="{46C72094-41C8-3EAB-E46B-DEF9C44EA77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12316" y="3003044"/>
              <a:ext cx="1642518" cy="1793722"/>
            </a:xfrm>
            <a:prstGeom prst="rect">
              <a:avLst/>
            </a:prstGeom>
          </p:spPr>
        </p:pic>
      </p:grpSp>
      <p:grpSp>
        <p:nvGrpSpPr>
          <p:cNvPr id="17" name="Group 16">
            <a:extLst>
              <a:ext uri="{FF2B5EF4-FFF2-40B4-BE49-F238E27FC236}">
                <a16:creationId xmlns:a16="http://schemas.microsoft.com/office/drawing/2014/main" id="{D7D4518C-5F66-3952-FC89-41E0A984E787}"/>
              </a:ext>
            </a:extLst>
          </p:cNvPr>
          <p:cNvGrpSpPr/>
          <p:nvPr/>
        </p:nvGrpSpPr>
        <p:grpSpPr>
          <a:xfrm>
            <a:off x="1069399" y="2756803"/>
            <a:ext cx="1018333" cy="1155924"/>
            <a:chOff x="484817" y="3071570"/>
            <a:chExt cx="1559379" cy="1770073"/>
          </a:xfrm>
        </p:grpSpPr>
        <p:sp>
          <p:nvSpPr>
            <p:cNvPr id="18" name="Oval 17">
              <a:hlinkClick r:id="rId2" action="ppaction://hlinksldjump"/>
              <a:extLst>
                <a:ext uri="{FF2B5EF4-FFF2-40B4-BE49-F238E27FC236}">
                  <a16:creationId xmlns:a16="http://schemas.microsoft.com/office/drawing/2014/main" id="{A8219E3E-5D0A-5D06-011B-9A55712423F2}"/>
                </a:ext>
              </a:extLst>
            </p:cNvPr>
            <p:cNvSpPr/>
            <p:nvPr/>
          </p:nvSpPr>
          <p:spPr>
            <a:xfrm>
              <a:off x="659145" y="3390545"/>
              <a:ext cx="1385051" cy="1385051"/>
            </a:xfrm>
            <a:prstGeom prst="ellipse">
              <a:avLst/>
            </a:prstGeom>
            <a:solidFill>
              <a:srgbClr val="BE0928"/>
            </a:solidFill>
            <a:ln>
              <a:solidFill>
                <a:srgbClr val="BE09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9" name="Picture 18">
              <a:hlinkClick r:id="rId2" action="ppaction://hlinksldjump"/>
              <a:extLst>
                <a:ext uri="{FF2B5EF4-FFF2-40B4-BE49-F238E27FC236}">
                  <a16:creationId xmlns:a16="http://schemas.microsoft.com/office/drawing/2014/main" id="{AFAEBF9A-3613-1659-136D-65CC46665CDB}"/>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23024" r="25149" b="14378"/>
            <a:stretch/>
          </p:blipFill>
          <p:spPr>
            <a:xfrm>
              <a:off x="484817" y="3071570"/>
              <a:ext cx="1515218" cy="1770073"/>
            </a:xfrm>
            <a:prstGeom prst="rect">
              <a:avLst/>
            </a:prstGeom>
          </p:spPr>
        </p:pic>
      </p:grpSp>
      <p:sp>
        <p:nvSpPr>
          <p:cNvPr id="20" name="Rectangle 19">
            <a:hlinkClick r:id="rId8" action="ppaction://hlinksldjump"/>
            <a:extLst>
              <a:ext uri="{FF2B5EF4-FFF2-40B4-BE49-F238E27FC236}">
                <a16:creationId xmlns:a16="http://schemas.microsoft.com/office/drawing/2014/main" id="{772CC0D9-8CC7-15A7-EA72-F9B883A49DD0}"/>
              </a:ext>
            </a:extLst>
          </p:cNvPr>
          <p:cNvSpPr/>
          <p:nvPr/>
        </p:nvSpPr>
        <p:spPr>
          <a:xfrm>
            <a:off x="3719419" y="5597081"/>
            <a:ext cx="1740993" cy="464331"/>
          </a:xfrm>
          <a:prstGeom prst="rect">
            <a:avLst/>
          </a:prstGeom>
          <a:solidFill>
            <a:srgbClr val="F0629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Arlo the Author</a:t>
            </a:r>
            <a:endParaRPr lang="en-GB" sz="1600" dirty="0"/>
          </a:p>
        </p:txBody>
      </p:sp>
      <p:grpSp>
        <p:nvGrpSpPr>
          <p:cNvPr id="23" name="Group 22">
            <a:extLst>
              <a:ext uri="{FF2B5EF4-FFF2-40B4-BE49-F238E27FC236}">
                <a16:creationId xmlns:a16="http://schemas.microsoft.com/office/drawing/2014/main" id="{BB3D4856-2D83-8238-FF63-54517DBC05F2}"/>
              </a:ext>
            </a:extLst>
          </p:cNvPr>
          <p:cNvGrpSpPr/>
          <p:nvPr/>
        </p:nvGrpSpPr>
        <p:grpSpPr>
          <a:xfrm>
            <a:off x="3993249" y="4369710"/>
            <a:ext cx="1110276" cy="1503678"/>
            <a:chOff x="2128429" y="2946913"/>
            <a:chExt cx="1700173" cy="2302589"/>
          </a:xfrm>
        </p:grpSpPr>
        <p:sp>
          <p:nvSpPr>
            <p:cNvPr id="24" name="Oval 23">
              <a:hlinkClick r:id="rId9" action="ppaction://hlinksldjump"/>
              <a:extLst>
                <a:ext uri="{FF2B5EF4-FFF2-40B4-BE49-F238E27FC236}">
                  <a16:creationId xmlns:a16="http://schemas.microsoft.com/office/drawing/2014/main" id="{E4904DB4-DA3C-9FC3-614E-3C4821A06D35}"/>
                </a:ext>
              </a:extLst>
            </p:cNvPr>
            <p:cNvSpPr/>
            <p:nvPr/>
          </p:nvSpPr>
          <p:spPr>
            <a:xfrm>
              <a:off x="2398512" y="3441342"/>
              <a:ext cx="1385051" cy="1385051"/>
            </a:xfrm>
            <a:prstGeom prst="ellipse">
              <a:avLst/>
            </a:prstGeom>
            <a:solidFill>
              <a:srgbClr val="F062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a:hlinkClick r:id="rId8" action="ppaction://hlinksldjump"/>
              <a:extLst>
                <a:ext uri="{FF2B5EF4-FFF2-40B4-BE49-F238E27FC236}">
                  <a16:creationId xmlns:a16="http://schemas.microsoft.com/office/drawing/2014/main" id="{FA7E2AB9-603A-6BB7-A7C3-DD9E0B44A249}"/>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14430" r="33358"/>
            <a:stretch/>
          </p:blipFill>
          <p:spPr>
            <a:xfrm>
              <a:off x="2128429" y="2946913"/>
              <a:ext cx="1700173" cy="2302589"/>
            </a:xfrm>
            <a:prstGeom prst="rect">
              <a:avLst/>
            </a:prstGeom>
          </p:spPr>
        </p:pic>
      </p:grpSp>
      <p:sp>
        <p:nvSpPr>
          <p:cNvPr id="30" name="Rectangle 29">
            <a:hlinkClick r:id="rId11" action="ppaction://hlinksldjump"/>
            <a:extLst>
              <a:ext uri="{FF2B5EF4-FFF2-40B4-BE49-F238E27FC236}">
                <a16:creationId xmlns:a16="http://schemas.microsoft.com/office/drawing/2014/main" id="{FD55899D-61D6-DDBE-A51A-8F7F32E73C13}"/>
              </a:ext>
            </a:extLst>
          </p:cNvPr>
          <p:cNvSpPr/>
          <p:nvPr/>
        </p:nvSpPr>
        <p:spPr>
          <a:xfrm>
            <a:off x="5670392" y="5593214"/>
            <a:ext cx="1837597" cy="710552"/>
          </a:xfrm>
          <a:prstGeom prst="rect">
            <a:avLst/>
          </a:prstGeom>
          <a:solidFill>
            <a:srgbClr val="F78D2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Cassie the Commentator</a:t>
            </a:r>
            <a:endParaRPr lang="en-GB" sz="1600" dirty="0"/>
          </a:p>
        </p:txBody>
      </p:sp>
      <p:grpSp>
        <p:nvGrpSpPr>
          <p:cNvPr id="32" name="Group 31">
            <a:extLst>
              <a:ext uri="{FF2B5EF4-FFF2-40B4-BE49-F238E27FC236}">
                <a16:creationId xmlns:a16="http://schemas.microsoft.com/office/drawing/2014/main" id="{E5D84F14-7001-585F-DD80-3094AD8F2AB7}"/>
              </a:ext>
            </a:extLst>
          </p:cNvPr>
          <p:cNvGrpSpPr/>
          <p:nvPr/>
        </p:nvGrpSpPr>
        <p:grpSpPr>
          <a:xfrm>
            <a:off x="6040187" y="4490045"/>
            <a:ext cx="1011907" cy="1103171"/>
            <a:chOff x="2250347" y="3137103"/>
            <a:chExt cx="1549538" cy="1689290"/>
          </a:xfrm>
        </p:grpSpPr>
        <p:sp>
          <p:nvSpPr>
            <p:cNvPr id="35" name="Oval 34">
              <a:hlinkClick r:id="rId9" action="ppaction://hlinksldjump"/>
              <a:extLst>
                <a:ext uri="{FF2B5EF4-FFF2-40B4-BE49-F238E27FC236}">
                  <a16:creationId xmlns:a16="http://schemas.microsoft.com/office/drawing/2014/main" id="{7931BD70-1093-3AB8-B322-4321A3BF2F3B}"/>
                </a:ext>
              </a:extLst>
            </p:cNvPr>
            <p:cNvSpPr/>
            <p:nvPr/>
          </p:nvSpPr>
          <p:spPr>
            <a:xfrm>
              <a:off x="2398512" y="3441342"/>
              <a:ext cx="1385051" cy="1385051"/>
            </a:xfrm>
            <a:prstGeom prst="ellipse">
              <a:avLst/>
            </a:prstGeom>
            <a:solidFill>
              <a:srgbClr val="F78D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4" name="Picture 43">
              <a:hlinkClick r:id="rId11" action="ppaction://hlinksldjump"/>
              <a:extLst>
                <a:ext uri="{FF2B5EF4-FFF2-40B4-BE49-F238E27FC236}">
                  <a16:creationId xmlns:a16="http://schemas.microsoft.com/office/drawing/2014/main" id="{AD2AC4D6-C39F-0816-142C-06F77C0B9565}"/>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250347" y="3137103"/>
              <a:ext cx="1549538" cy="1682694"/>
            </a:xfrm>
            <a:prstGeom prst="rect">
              <a:avLst/>
            </a:prstGeom>
          </p:spPr>
        </p:pic>
      </p:grpSp>
      <p:sp>
        <p:nvSpPr>
          <p:cNvPr id="53" name="Rectangle 52">
            <a:hlinkClick r:id="rId9" action="ppaction://hlinksldjump"/>
            <a:extLst>
              <a:ext uri="{FF2B5EF4-FFF2-40B4-BE49-F238E27FC236}">
                <a16:creationId xmlns:a16="http://schemas.microsoft.com/office/drawing/2014/main" id="{8C7A1161-17CA-2E0D-78C6-F7077F7092F5}"/>
              </a:ext>
            </a:extLst>
          </p:cNvPr>
          <p:cNvSpPr/>
          <p:nvPr/>
        </p:nvSpPr>
        <p:spPr>
          <a:xfrm>
            <a:off x="2002909" y="5597082"/>
            <a:ext cx="1384940" cy="464331"/>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Rex Retriever</a:t>
            </a:r>
            <a:endParaRPr lang="en-GB" sz="1600" dirty="0"/>
          </a:p>
        </p:txBody>
      </p:sp>
      <p:sp>
        <p:nvSpPr>
          <p:cNvPr id="54" name="Rectangle 53">
            <a:hlinkClick r:id="rId13" action="ppaction://hlinksldjump"/>
            <a:extLst>
              <a:ext uri="{FF2B5EF4-FFF2-40B4-BE49-F238E27FC236}">
                <a16:creationId xmlns:a16="http://schemas.microsoft.com/office/drawing/2014/main" id="{9938C559-FF21-F10B-08CB-4F4054C7DCC5}"/>
              </a:ext>
            </a:extLst>
          </p:cNvPr>
          <p:cNvSpPr/>
          <p:nvPr/>
        </p:nvSpPr>
        <p:spPr>
          <a:xfrm>
            <a:off x="4579314" y="3889414"/>
            <a:ext cx="2114966" cy="464331"/>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Summarising Sheba</a:t>
            </a:r>
            <a:endParaRPr lang="en-GB" sz="1600" dirty="0"/>
          </a:p>
        </p:txBody>
      </p:sp>
      <p:grpSp>
        <p:nvGrpSpPr>
          <p:cNvPr id="55" name="Group 54">
            <a:extLst>
              <a:ext uri="{FF2B5EF4-FFF2-40B4-BE49-F238E27FC236}">
                <a16:creationId xmlns:a16="http://schemas.microsoft.com/office/drawing/2014/main" id="{D37A4B9E-B467-FF8D-BB76-C70553C7F8E3}"/>
              </a:ext>
            </a:extLst>
          </p:cNvPr>
          <p:cNvGrpSpPr/>
          <p:nvPr/>
        </p:nvGrpSpPr>
        <p:grpSpPr>
          <a:xfrm>
            <a:off x="2231857" y="4532054"/>
            <a:ext cx="915767" cy="1178991"/>
            <a:chOff x="2381244" y="3195509"/>
            <a:chExt cx="1402319" cy="1805394"/>
          </a:xfrm>
        </p:grpSpPr>
        <p:sp>
          <p:nvSpPr>
            <p:cNvPr id="56" name="Oval 55">
              <a:hlinkClick r:id="rId9" action="ppaction://hlinksldjump"/>
              <a:extLst>
                <a:ext uri="{FF2B5EF4-FFF2-40B4-BE49-F238E27FC236}">
                  <a16:creationId xmlns:a16="http://schemas.microsoft.com/office/drawing/2014/main" id="{EAAEA16D-B142-9ECB-1046-6699EA1EA681}"/>
                </a:ext>
              </a:extLst>
            </p:cNvPr>
            <p:cNvSpPr/>
            <p:nvPr/>
          </p:nvSpPr>
          <p:spPr>
            <a:xfrm>
              <a:off x="2398512" y="3441342"/>
              <a:ext cx="1385051" cy="1385051"/>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7" name="Picture 56">
              <a:hlinkClick r:id="rId9" action="ppaction://hlinksldjump"/>
              <a:extLst>
                <a:ext uri="{FF2B5EF4-FFF2-40B4-BE49-F238E27FC236}">
                  <a16:creationId xmlns:a16="http://schemas.microsoft.com/office/drawing/2014/main" id="{D5B87034-1EC6-7EA4-2F3C-5AE58B2FA27F}"/>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l="1" r="-1770"/>
            <a:stretch/>
          </p:blipFill>
          <p:spPr>
            <a:xfrm>
              <a:off x="2381244" y="3195509"/>
              <a:ext cx="1385052" cy="1805394"/>
            </a:xfrm>
            <a:prstGeom prst="rect">
              <a:avLst/>
            </a:prstGeom>
          </p:spPr>
        </p:pic>
      </p:grpSp>
      <p:grpSp>
        <p:nvGrpSpPr>
          <p:cNvPr id="58" name="Group 57">
            <a:extLst>
              <a:ext uri="{FF2B5EF4-FFF2-40B4-BE49-F238E27FC236}">
                <a16:creationId xmlns:a16="http://schemas.microsoft.com/office/drawing/2014/main" id="{6A16FC8E-C7A1-3F09-9718-7E07D1312E14}"/>
              </a:ext>
            </a:extLst>
          </p:cNvPr>
          <p:cNvGrpSpPr/>
          <p:nvPr/>
        </p:nvGrpSpPr>
        <p:grpSpPr>
          <a:xfrm>
            <a:off x="5135696" y="2899348"/>
            <a:ext cx="941887" cy="1097883"/>
            <a:chOff x="6987216" y="3329151"/>
            <a:chExt cx="1442316" cy="1681194"/>
          </a:xfrm>
        </p:grpSpPr>
        <p:sp>
          <p:nvSpPr>
            <p:cNvPr id="59" name="Oval 58">
              <a:hlinkClick r:id="rId13" action="ppaction://hlinksldjump"/>
              <a:extLst>
                <a:ext uri="{FF2B5EF4-FFF2-40B4-BE49-F238E27FC236}">
                  <a16:creationId xmlns:a16="http://schemas.microsoft.com/office/drawing/2014/main" id="{AEB30414-CF23-9BE4-CAA4-1A2C96641C31}"/>
                </a:ext>
              </a:extLst>
            </p:cNvPr>
            <p:cNvSpPr/>
            <p:nvPr/>
          </p:nvSpPr>
          <p:spPr>
            <a:xfrm>
              <a:off x="6987216" y="3519567"/>
              <a:ext cx="1385051" cy="1385051"/>
            </a:xfrm>
            <a:prstGeom prst="ellipse">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0" name="Picture 59">
              <a:hlinkClick r:id="rId13" action="ppaction://hlinksldjump"/>
              <a:extLst>
                <a:ext uri="{FF2B5EF4-FFF2-40B4-BE49-F238E27FC236}">
                  <a16:creationId xmlns:a16="http://schemas.microsoft.com/office/drawing/2014/main" id="{8ADBE7EC-820F-D9DB-42F4-6B36477B69C0}"/>
                </a:ext>
              </a:extLst>
            </p:cNvPr>
            <p:cNvPicPr>
              <a:picLocks noChangeAspect="1"/>
            </p:cNvPicPr>
            <p:nvPr/>
          </p:nvPicPr>
          <p:blipFill>
            <a:blip r:embed="rId15" cstate="print">
              <a:extLst>
                <a:ext uri="{28A0092B-C50C-407E-A947-70E740481C1C}">
                  <a14:useLocalDpi xmlns:a14="http://schemas.microsoft.com/office/drawing/2010/main" val="0"/>
                </a:ext>
              </a:extLst>
            </a:blip>
            <a:srcRect t="536" b="536"/>
            <a:stretch/>
          </p:blipFill>
          <p:spPr>
            <a:xfrm>
              <a:off x="7021928" y="3329151"/>
              <a:ext cx="1407604" cy="1681194"/>
            </a:xfrm>
            <a:prstGeom prst="rect">
              <a:avLst/>
            </a:prstGeom>
          </p:spPr>
        </p:pic>
      </p:grpSp>
    </p:spTree>
    <p:extLst>
      <p:ext uri="{BB962C8B-B14F-4D97-AF65-F5344CB8AC3E}">
        <p14:creationId xmlns:p14="http://schemas.microsoft.com/office/powerpoint/2010/main" val="1490017081"/>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22000" decel="6000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22000" decel="6000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accel="22000" decel="6000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2" presetClass="entr" presetSubtype="4" accel="22000" decel="6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accel="22000" decel="6000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childTnLst>
                          </p:cTn>
                        </p:par>
                        <p:par>
                          <p:cTn id="31" fill="hold">
                            <p:stCondLst>
                              <p:cond delay="500"/>
                            </p:stCondLst>
                            <p:childTnLst>
                              <p:par>
                                <p:cTn id="32" presetID="2" presetClass="entr" presetSubtype="4" accel="22000" decel="60000"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ppt_x"/>
                                          </p:val>
                                        </p:tav>
                                        <p:tav tm="100000">
                                          <p:val>
                                            <p:strVal val="#ppt_x"/>
                                          </p:val>
                                        </p:tav>
                                      </p:tavLst>
                                    </p:anim>
                                    <p:anim calcmode="lin" valueType="num">
                                      <p:cBhvr additive="base">
                                        <p:cTn id="3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accel="22000" decel="60000" fill="hold" nodeType="click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additive="base">
                                        <p:cTn id="40" dur="500" fill="hold"/>
                                        <p:tgtEl>
                                          <p:spTgt spid="23"/>
                                        </p:tgtEl>
                                        <p:attrNameLst>
                                          <p:attrName>ppt_x</p:attrName>
                                        </p:attrNameLst>
                                      </p:cBhvr>
                                      <p:tavLst>
                                        <p:tav tm="0">
                                          <p:val>
                                            <p:strVal val="#ppt_x"/>
                                          </p:val>
                                        </p:tav>
                                        <p:tav tm="100000">
                                          <p:val>
                                            <p:strVal val="#ppt_x"/>
                                          </p:val>
                                        </p:tav>
                                      </p:tavLst>
                                    </p:anim>
                                    <p:anim calcmode="lin" valueType="num">
                                      <p:cBhvr additive="base">
                                        <p:cTn id="41" dur="500" fill="hold"/>
                                        <p:tgtEl>
                                          <p:spTgt spid="23"/>
                                        </p:tgtEl>
                                        <p:attrNameLst>
                                          <p:attrName>ppt_y</p:attrName>
                                        </p:attrNameLst>
                                      </p:cBhvr>
                                      <p:tavLst>
                                        <p:tav tm="0">
                                          <p:val>
                                            <p:strVal val="1+#ppt_h/2"/>
                                          </p:val>
                                        </p:tav>
                                        <p:tav tm="100000">
                                          <p:val>
                                            <p:strVal val="#ppt_y"/>
                                          </p:val>
                                        </p:tav>
                                      </p:tavLst>
                                    </p:anim>
                                  </p:childTnLst>
                                </p:cTn>
                              </p:par>
                            </p:childTnLst>
                          </p:cTn>
                        </p:par>
                        <p:par>
                          <p:cTn id="42" fill="hold">
                            <p:stCondLst>
                              <p:cond delay="500"/>
                            </p:stCondLst>
                            <p:childTnLst>
                              <p:par>
                                <p:cTn id="43" presetID="2" presetClass="entr" presetSubtype="4" accel="22000" decel="60000"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500" fill="hold"/>
                                        <p:tgtEl>
                                          <p:spTgt spid="20"/>
                                        </p:tgtEl>
                                        <p:attrNameLst>
                                          <p:attrName>ppt_x</p:attrName>
                                        </p:attrNameLst>
                                      </p:cBhvr>
                                      <p:tavLst>
                                        <p:tav tm="0">
                                          <p:val>
                                            <p:strVal val="#ppt_x"/>
                                          </p:val>
                                        </p:tav>
                                        <p:tav tm="100000">
                                          <p:val>
                                            <p:strVal val="#ppt_x"/>
                                          </p:val>
                                        </p:tav>
                                      </p:tavLst>
                                    </p:anim>
                                    <p:anim calcmode="lin" valueType="num">
                                      <p:cBhvr additive="base">
                                        <p:cTn id="4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accel="22000" decel="60000" fill="hold" nodeType="click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fill="hold"/>
                                        <p:tgtEl>
                                          <p:spTgt spid="32"/>
                                        </p:tgtEl>
                                        <p:attrNameLst>
                                          <p:attrName>ppt_x</p:attrName>
                                        </p:attrNameLst>
                                      </p:cBhvr>
                                      <p:tavLst>
                                        <p:tav tm="0">
                                          <p:val>
                                            <p:strVal val="#ppt_x"/>
                                          </p:val>
                                        </p:tav>
                                        <p:tav tm="100000">
                                          <p:val>
                                            <p:strVal val="#ppt_x"/>
                                          </p:val>
                                        </p:tav>
                                      </p:tavLst>
                                    </p:anim>
                                    <p:anim calcmode="lin" valueType="num">
                                      <p:cBhvr additive="base">
                                        <p:cTn id="52" dur="500" fill="hold"/>
                                        <p:tgtEl>
                                          <p:spTgt spid="32"/>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2" presetClass="entr" presetSubtype="4" accel="22000" decel="60000" fill="hold" grpId="0" nodeType="after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additive="base">
                                        <p:cTn id="56" dur="500" fill="hold"/>
                                        <p:tgtEl>
                                          <p:spTgt spid="30"/>
                                        </p:tgtEl>
                                        <p:attrNameLst>
                                          <p:attrName>ppt_x</p:attrName>
                                        </p:attrNameLst>
                                      </p:cBhvr>
                                      <p:tavLst>
                                        <p:tav tm="0">
                                          <p:val>
                                            <p:strVal val="#ppt_x"/>
                                          </p:val>
                                        </p:tav>
                                        <p:tav tm="100000">
                                          <p:val>
                                            <p:strVal val="#ppt_x"/>
                                          </p:val>
                                        </p:tav>
                                      </p:tavLst>
                                    </p:anim>
                                    <p:anim calcmode="lin" valueType="num">
                                      <p:cBhvr additive="base">
                                        <p:cTn id="57"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20" grpId="0" animBg="1"/>
      <p:bldP spid="3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a:off x="3155239" y="1879838"/>
            <a:ext cx="5173513" cy="772107"/>
          </a:xfrm>
          <a:prstGeom prst="rect">
            <a:avLst/>
          </a:prstGeom>
          <a:solidFill>
            <a:srgbClr val="0077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Summarise main ideas from more</a:t>
            </a:r>
            <a:br>
              <a:rPr lang="en-GB" dirty="0">
                <a:latin typeface="Twinkl" pitchFamily="50" charset="0"/>
              </a:rPr>
            </a:br>
            <a:r>
              <a:rPr lang="en-GB" dirty="0">
                <a:latin typeface="Twinkl" pitchFamily="50" charset="0"/>
              </a:rPr>
              <a:t>than one paragraph.</a:t>
            </a:r>
          </a:p>
        </p:txBody>
      </p:sp>
      <p:sp>
        <p:nvSpPr>
          <p:cNvPr id="6" name="Title 5"/>
          <p:cNvSpPr>
            <a:spLocks noGrp="1"/>
          </p:cNvSpPr>
          <p:nvPr>
            <p:ph type="title"/>
          </p:nvPr>
        </p:nvSpPr>
        <p:spPr/>
        <p:txBody>
          <a:bodyPr/>
          <a:lstStyle/>
          <a:p>
            <a:r>
              <a:rPr lang="en-GB" sz="3600" dirty="0">
                <a:latin typeface="Twinkl" pitchFamily="50" charset="0"/>
              </a:rPr>
              <a:t>What Does </a:t>
            </a:r>
            <a:r>
              <a:rPr lang="en-GB" sz="3600" dirty="0">
                <a:solidFill>
                  <a:srgbClr val="00B0F0"/>
                </a:solidFill>
                <a:latin typeface="Twinkl" pitchFamily="50" charset="0"/>
              </a:rPr>
              <a:t>Summarising Sheba </a:t>
            </a:r>
            <a:r>
              <a:rPr lang="en-GB" sz="3600" dirty="0">
                <a:latin typeface="Twinkl" pitchFamily="50" charset="0"/>
              </a:rPr>
              <a:t>Do?</a:t>
            </a:r>
            <a:endParaRPr lang="en-GB" sz="3600" dirty="0"/>
          </a:p>
        </p:txBody>
      </p:sp>
      <p:grpSp>
        <p:nvGrpSpPr>
          <p:cNvPr id="10" name="Group 9"/>
          <p:cNvGrpSpPr/>
          <p:nvPr/>
        </p:nvGrpSpPr>
        <p:grpSpPr>
          <a:xfrm>
            <a:off x="2126873" y="1473201"/>
            <a:ext cx="6201880" cy="412642"/>
            <a:chOff x="265022" y="2056535"/>
            <a:chExt cx="8229273" cy="412642"/>
          </a:xfrm>
          <a:solidFill>
            <a:srgbClr val="00B0F0"/>
          </a:solidFill>
        </p:grpSpPr>
        <p:sp>
          <p:nvSpPr>
            <p:cNvPr id="23" name="Snip Single Corner Rectangle 22"/>
            <p:cNvSpPr/>
            <p:nvPr/>
          </p:nvSpPr>
          <p:spPr>
            <a:xfrm>
              <a:off x="265022" y="2056535"/>
              <a:ext cx="8229273" cy="412642"/>
            </a:xfrm>
            <a:prstGeom prst="snip1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TextBox 23"/>
            <p:cNvSpPr txBox="1"/>
            <p:nvPr/>
          </p:nvSpPr>
          <p:spPr>
            <a:xfrm>
              <a:off x="1134461" y="2079797"/>
              <a:ext cx="7145591" cy="369332"/>
            </a:xfrm>
            <a:prstGeom prst="rect">
              <a:avLst/>
            </a:prstGeom>
            <a:grpFill/>
          </p:spPr>
          <p:txBody>
            <a:bodyPr wrap="square" rtlCol="0">
              <a:spAutoFit/>
            </a:bodyPr>
            <a:lstStyle/>
            <a:p>
              <a:pPr algn="r"/>
              <a:r>
                <a:rPr lang="en-GB" dirty="0">
                  <a:solidFill>
                    <a:schemeClr val="bg1"/>
                  </a:solidFill>
                  <a:latin typeface="Twinkl" pitchFamily="50" charset="0"/>
                </a:rPr>
                <a:t>Summarising Sheba helps with content domain </a:t>
              </a:r>
              <a:r>
                <a:rPr lang="en-GB" b="1" dirty="0">
                  <a:solidFill>
                    <a:schemeClr val="bg1"/>
                  </a:solidFill>
                  <a:latin typeface="Twinkl" pitchFamily="50" charset="0"/>
                </a:rPr>
                <a:t>2c</a:t>
              </a:r>
              <a:r>
                <a:rPr lang="en-GB" dirty="0">
                  <a:solidFill>
                    <a:schemeClr val="bg1"/>
                  </a:solidFill>
                  <a:latin typeface="Twinkl" pitchFamily="50" charset="0"/>
                </a:rPr>
                <a:t>:</a:t>
              </a:r>
            </a:p>
          </p:txBody>
        </p:sp>
      </p:grpSp>
      <p:sp>
        <p:nvSpPr>
          <p:cNvPr id="28" name="Snip Single Corner Rectangle 27"/>
          <p:cNvSpPr/>
          <p:nvPr/>
        </p:nvSpPr>
        <p:spPr>
          <a:xfrm>
            <a:off x="980044" y="3925294"/>
            <a:ext cx="7348707" cy="943252"/>
          </a:xfrm>
          <a:prstGeom prst="snip1Rect">
            <a:avLst>
              <a:gd name="adj" fmla="val 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Twinkl" pitchFamily="50" charset="0"/>
              </a:rPr>
              <a:t>She helps you to do this by reading the text, </a:t>
            </a:r>
            <a:r>
              <a:rPr lang="en-GB" b="1" dirty="0">
                <a:latin typeface="Twinkl" pitchFamily="50" charset="0"/>
              </a:rPr>
              <a:t>picking out the key points </a:t>
            </a:r>
            <a:r>
              <a:rPr lang="en-GB" dirty="0">
                <a:latin typeface="Twinkl" pitchFamily="50" charset="0"/>
              </a:rPr>
              <a:t>that are really important and giving a quick run down of the text’s main ideas.</a:t>
            </a:r>
            <a:endParaRPr lang="en-GB" dirty="0"/>
          </a:p>
        </p:txBody>
      </p:sp>
      <p:sp>
        <p:nvSpPr>
          <p:cNvPr id="47" name="Content Placeholder 6"/>
          <p:cNvSpPr txBox="1">
            <a:spLocks/>
          </p:cNvSpPr>
          <p:nvPr/>
        </p:nvSpPr>
        <p:spPr>
          <a:xfrm>
            <a:off x="3340317" y="2753672"/>
            <a:ext cx="4955865" cy="1076065"/>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latin typeface="Twinkl" pitchFamily="50" charset="0"/>
              </a:rPr>
              <a:t>This means that she is there to help you to </a:t>
            </a:r>
            <a:r>
              <a:rPr lang="en-GB" b="1" dirty="0">
                <a:latin typeface="Twinkl" pitchFamily="50" charset="0"/>
              </a:rPr>
              <a:t>sum up </a:t>
            </a:r>
            <a:r>
              <a:rPr lang="en-GB" dirty="0">
                <a:latin typeface="Twinkl" pitchFamily="50" charset="0"/>
              </a:rPr>
              <a:t>what you’ve read.</a:t>
            </a:r>
          </a:p>
        </p:txBody>
      </p:sp>
      <p:sp>
        <p:nvSpPr>
          <p:cNvPr id="50" name="Content Placeholder 6"/>
          <p:cNvSpPr txBox="1">
            <a:spLocks/>
          </p:cNvSpPr>
          <p:nvPr/>
        </p:nvSpPr>
        <p:spPr>
          <a:xfrm>
            <a:off x="852463" y="4769009"/>
            <a:ext cx="6654645" cy="1418830"/>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Imagine that you’ve read a book and have to send your friend a message about the plot – which key points</a:t>
            </a:r>
            <a:br>
              <a:rPr lang="en-GB" dirty="0">
                <a:latin typeface="Twinkl" pitchFamily="50" charset="0"/>
              </a:rPr>
            </a:br>
            <a:r>
              <a:rPr lang="en-GB" dirty="0">
                <a:latin typeface="Twinkl" pitchFamily="50" charset="0"/>
              </a:rPr>
              <a:t>would you tell them and which would you leave out? </a:t>
            </a:r>
            <a:endParaRPr lang="en-GB" dirty="0">
              <a:latin typeface="Twinkl" pitchFamily="50" charset="0"/>
              <a:ea typeface="Tahoma" panose="020B0604030504040204" pitchFamily="34" charset="0"/>
              <a:cs typeface="Tahoma" panose="020B0604030504040204" pitchFamily="34" charset="0"/>
            </a:endParaRPr>
          </a:p>
        </p:txBody>
      </p:sp>
      <p:grpSp>
        <p:nvGrpSpPr>
          <p:cNvPr id="63" name="Group 62"/>
          <p:cNvGrpSpPr/>
          <p:nvPr/>
        </p:nvGrpSpPr>
        <p:grpSpPr>
          <a:xfrm>
            <a:off x="187648" y="192269"/>
            <a:ext cx="526727" cy="526727"/>
            <a:chOff x="187648" y="192269"/>
            <a:chExt cx="526727" cy="526727"/>
          </a:xfrm>
        </p:grpSpPr>
        <p:sp>
          <p:nvSpPr>
            <p:cNvPr id="25" name="Oval 24">
              <a:hlinkClick r:id="rId2" action="ppaction://hlinksldjump"/>
            </p:cNvPr>
            <p:cNvSpPr/>
            <p:nvPr/>
          </p:nvSpPr>
          <p:spPr>
            <a:xfrm rot="10800000">
              <a:off x="187648" y="192269"/>
              <a:ext cx="526727" cy="526727"/>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2" name="Picture 6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0481" y="289920"/>
              <a:ext cx="301059" cy="331425"/>
            </a:xfrm>
            <a:prstGeom prst="rect">
              <a:avLst/>
            </a:prstGeom>
          </p:spPr>
        </p:pic>
      </p:grpSp>
      <p:grpSp>
        <p:nvGrpSpPr>
          <p:cNvPr id="3" name="Group 2"/>
          <p:cNvGrpSpPr/>
          <p:nvPr/>
        </p:nvGrpSpPr>
        <p:grpSpPr>
          <a:xfrm>
            <a:off x="714375" y="1220390"/>
            <a:ext cx="1833934" cy="1916919"/>
            <a:chOff x="714375" y="1220390"/>
            <a:chExt cx="1833934" cy="1916919"/>
          </a:xfrm>
        </p:grpSpPr>
        <p:grpSp>
          <p:nvGrpSpPr>
            <p:cNvPr id="13" name="Group 12"/>
            <p:cNvGrpSpPr/>
            <p:nvPr/>
          </p:nvGrpSpPr>
          <p:grpSpPr>
            <a:xfrm>
              <a:off x="714375" y="1328176"/>
              <a:ext cx="1833934" cy="1809133"/>
              <a:chOff x="1003277" y="3182186"/>
              <a:chExt cx="1833934" cy="1809133"/>
            </a:xfrm>
          </p:grpSpPr>
          <p:sp>
            <p:nvSpPr>
              <p:cNvPr id="42" name="Oval 41"/>
              <p:cNvSpPr/>
              <p:nvPr/>
            </p:nvSpPr>
            <p:spPr>
              <a:xfrm>
                <a:off x="1003277" y="3295473"/>
                <a:ext cx="1695846" cy="1695846"/>
              </a:xfrm>
              <a:prstGeom prst="ellipse">
                <a:avLst/>
              </a:prstGeom>
              <a:solidFill>
                <a:srgbClr val="00B0F0"/>
              </a:solid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Oval 42"/>
              <p:cNvSpPr/>
              <p:nvPr/>
            </p:nvSpPr>
            <p:spPr>
              <a:xfrm>
                <a:off x="1141365" y="3182186"/>
                <a:ext cx="1695846" cy="1695846"/>
              </a:xfrm>
              <a:prstGeom prst="ellipse">
                <a:avLst/>
              </a:prstGeom>
              <a:solidFill>
                <a:schemeClr val="bg1"/>
              </a:solid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p>
            </p:txBody>
          </p:sp>
        </p:gr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62231" y="1220390"/>
              <a:ext cx="1516418" cy="1831015"/>
            </a:xfrm>
            <a:prstGeom prst="rect">
              <a:avLst/>
            </a:prstGeom>
          </p:spPr>
        </p:pic>
      </p:grpSp>
      <p:pic>
        <p:nvPicPr>
          <p:cNvPr id="22" name="Picture 2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44438" y="4741265"/>
            <a:ext cx="2308516" cy="1573856"/>
          </a:xfrm>
          <a:prstGeom prst="rect">
            <a:avLst/>
          </a:prstGeom>
        </p:spPr>
      </p:pic>
      <p:grpSp>
        <p:nvGrpSpPr>
          <p:cNvPr id="31" name="Group 30"/>
          <p:cNvGrpSpPr/>
          <p:nvPr/>
        </p:nvGrpSpPr>
        <p:grpSpPr>
          <a:xfrm>
            <a:off x="8296183" y="6047290"/>
            <a:ext cx="526727" cy="526727"/>
            <a:chOff x="7365812" y="5420982"/>
            <a:chExt cx="672029" cy="672029"/>
          </a:xfrm>
          <a:effectLst>
            <a:outerShdw dist="88900" dir="3360000" sx="78000" sy="78000" algn="ctr" rotWithShape="0">
              <a:srgbClr val="000000">
                <a:alpha val="10000"/>
              </a:srgbClr>
            </a:outerShdw>
          </a:effectLst>
        </p:grpSpPr>
        <p:sp>
          <p:nvSpPr>
            <p:cNvPr id="32" name="Oval 31">
              <a:hlinkClick r:id="" action="ppaction://hlinkshowjump?jump=nextslide"/>
            </p:cNvPr>
            <p:cNvSpPr/>
            <p:nvPr/>
          </p:nvSpPr>
          <p:spPr>
            <a:xfrm>
              <a:off x="7365812" y="5420982"/>
              <a:ext cx="672029" cy="672029"/>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3" name="Right Arrow 32">
              <a:hlinkClick r:id="" action="ppaction://hlinkshowjump?jump=nextslide"/>
            </p:cNvPr>
            <p:cNvSpPr/>
            <p:nvPr/>
          </p:nvSpPr>
          <p:spPr>
            <a:xfrm>
              <a:off x="7524278" y="5600303"/>
              <a:ext cx="406371" cy="302111"/>
            </a:xfrm>
            <a:prstGeom prst="rightArrow">
              <a:avLst>
                <a:gd name="adj1" fmla="val 50000"/>
                <a:gd name="adj2" fmla="val 80955"/>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988738236"/>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22000" decel="52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accel="22000" decel="5200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0-#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400"/>
                                        <p:tgtEl>
                                          <p:spTgt spid="45"/>
                                        </p:tgtEl>
                                      </p:cBhvr>
                                    </p:animEffect>
                                    <p:anim calcmode="lin" valueType="num">
                                      <p:cBhvr>
                                        <p:cTn id="20" dur="400" fill="hold"/>
                                        <p:tgtEl>
                                          <p:spTgt spid="45"/>
                                        </p:tgtEl>
                                        <p:attrNameLst>
                                          <p:attrName>ppt_x</p:attrName>
                                        </p:attrNameLst>
                                      </p:cBhvr>
                                      <p:tavLst>
                                        <p:tav tm="0">
                                          <p:val>
                                            <p:strVal val="#ppt_x"/>
                                          </p:val>
                                        </p:tav>
                                        <p:tav tm="100000">
                                          <p:val>
                                            <p:strVal val="#ppt_x"/>
                                          </p:val>
                                        </p:tav>
                                      </p:tavLst>
                                    </p:anim>
                                    <p:anim calcmode="lin" valueType="num">
                                      <p:cBhvr>
                                        <p:cTn id="21" dur="4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47"/>
                                        </p:tgtEl>
                                        <p:attrNameLst>
                                          <p:attrName>style.visibility</p:attrName>
                                        </p:attrNameLst>
                                      </p:cBhvr>
                                      <p:to>
                                        <p:strVal val="visible"/>
                                      </p:to>
                                    </p:set>
                                    <p:animEffect transition="in" filter="fade">
                                      <p:cBhvr>
                                        <p:cTn id="26" dur="500"/>
                                        <p:tgtEl>
                                          <p:spTgt spid="4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8" accel="22000" decel="52000" fill="hold" grpId="0" nodeType="click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0-#ppt_w/2"/>
                                          </p:val>
                                        </p:tav>
                                        <p:tav tm="100000">
                                          <p:val>
                                            <p:strVal val="#ppt_x"/>
                                          </p:val>
                                        </p:tav>
                                      </p:tavLst>
                                    </p:anim>
                                    <p:anim calcmode="lin" valueType="num">
                                      <p:cBhvr additive="base">
                                        <p:cTn id="32" dur="500" fill="hold"/>
                                        <p:tgtEl>
                                          <p:spTgt spid="28"/>
                                        </p:tgtEl>
                                        <p:attrNameLst>
                                          <p:attrName>ppt_y</p:attrName>
                                        </p:attrNameLst>
                                      </p:cBhvr>
                                      <p:tavLst>
                                        <p:tav tm="0">
                                          <p:val>
                                            <p:strVal val="#ppt_y"/>
                                          </p:val>
                                        </p:tav>
                                        <p:tav tm="100000">
                                          <p:val>
                                            <p:strVal val="#ppt_y"/>
                                          </p:val>
                                        </p:tav>
                                      </p:tavLst>
                                    </p:anim>
                                  </p:childTnLst>
                                </p:cTn>
                              </p:par>
                            </p:childTnLst>
                          </p:cTn>
                        </p:par>
                        <p:par>
                          <p:cTn id="33" fill="hold">
                            <p:stCondLst>
                              <p:cond delay="500"/>
                            </p:stCondLst>
                            <p:childTnLst>
                              <p:par>
                                <p:cTn id="34" presetID="2" presetClass="entr" presetSubtype="8" accel="22000" decel="52000" fill="hold" grpId="0" nodeType="afterEffect">
                                  <p:stCondLst>
                                    <p:cond delay="0"/>
                                  </p:stCondLst>
                                  <p:childTnLst>
                                    <p:set>
                                      <p:cBhvr>
                                        <p:cTn id="35" dur="1" fill="hold">
                                          <p:stCondLst>
                                            <p:cond delay="0"/>
                                          </p:stCondLst>
                                        </p:cTn>
                                        <p:tgtEl>
                                          <p:spTgt spid="50">
                                            <p:txEl>
                                              <p:pRg st="0" end="0"/>
                                            </p:txEl>
                                          </p:spTgt>
                                        </p:tgtEl>
                                        <p:attrNameLst>
                                          <p:attrName>style.visibility</p:attrName>
                                        </p:attrNameLst>
                                      </p:cBhvr>
                                      <p:to>
                                        <p:strVal val="visible"/>
                                      </p:to>
                                    </p:set>
                                    <p:anim calcmode="lin" valueType="num">
                                      <p:cBhvr additive="base">
                                        <p:cTn id="36" dur="500" fill="hold"/>
                                        <p:tgtEl>
                                          <p:spTgt spid="50">
                                            <p:txEl>
                                              <p:pRg st="0" end="0"/>
                                            </p:txEl>
                                          </p:spTgt>
                                        </p:tgtEl>
                                        <p:attrNameLst>
                                          <p:attrName>ppt_x</p:attrName>
                                        </p:attrNameLst>
                                      </p:cBhvr>
                                      <p:tavLst>
                                        <p:tav tm="0">
                                          <p:val>
                                            <p:strVal val="0-#ppt_w/2"/>
                                          </p:val>
                                        </p:tav>
                                        <p:tav tm="100000">
                                          <p:val>
                                            <p:strVal val="#ppt_x"/>
                                          </p:val>
                                        </p:tav>
                                      </p:tavLst>
                                    </p:anim>
                                    <p:anim calcmode="lin" valueType="num">
                                      <p:cBhvr additive="base">
                                        <p:cTn id="37" dur="500" fill="hold"/>
                                        <p:tgtEl>
                                          <p:spTgt spid="50">
                                            <p:txEl>
                                              <p:pRg st="0" end="0"/>
                                            </p:txEl>
                                          </p:spTgt>
                                        </p:tgtEl>
                                        <p:attrNameLst>
                                          <p:attrName>ppt_y</p:attrName>
                                        </p:attrNameLst>
                                      </p:cBhvr>
                                      <p:tavLst>
                                        <p:tav tm="0">
                                          <p:val>
                                            <p:strVal val="#ppt_y"/>
                                          </p:val>
                                        </p:tav>
                                        <p:tav tm="100000">
                                          <p:val>
                                            <p:strVal val="#ppt_y"/>
                                          </p:val>
                                        </p:tav>
                                      </p:tavLst>
                                    </p:anim>
                                  </p:childTnLst>
                                </p:cTn>
                              </p:par>
                            </p:childTnLst>
                          </p:cTn>
                        </p:par>
                        <p:par>
                          <p:cTn id="38" fill="hold">
                            <p:stCondLst>
                              <p:cond delay="1500"/>
                            </p:stCondLst>
                            <p:childTnLst>
                              <p:par>
                                <p:cTn id="39" presetID="10" presetClass="entr" presetSubtype="0" fill="hold" nodeType="after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28" grpId="0" animBg="1"/>
      <p:bldP spid="47" grpId="0"/>
      <p:bldP spid="50"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sz="3600" spc="-50" dirty="0">
                <a:latin typeface="Twinkl" pitchFamily="50" charset="0"/>
              </a:rPr>
              <a:t>What Might </a:t>
            </a:r>
            <a:r>
              <a:rPr lang="en-GB" sz="3600" spc="-50" dirty="0">
                <a:solidFill>
                  <a:srgbClr val="00B0F0"/>
                </a:solidFill>
                <a:latin typeface="Twinkl" pitchFamily="50" charset="0"/>
              </a:rPr>
              <a:t>Summarising Sheba </a:t>
            </a:r>
            <a:r>
              <a:rPr lang="en-GB" sz="3600" spc="-50" dirty="0">
                <a:latin typeface="Twinkl" pitchFamily="50" charset="0"/>
              </a:rPr>
              <a:t>Ask?</a:t>
            </a:r>
            <a:endParaRPr lang="en-GB" sz="3600" spc="-50" dirty="0"/>
          </a:p>
        </p:txBody>
      </p:sp>
      <p:grpSp>
        <p:nvGrpSpPr>
          <p:cNvPr id="2" name="Group 1"/>
          <p:cNvGrpSpPr/>
          <p:nvPr/>
        </p:nvGrpSpPr>
        <p:grpSpPr>
          <a:xfrm>
            <a:off x="-633046" y="1680564"/>
            <a:ext cx="9127341" cy="412642"/>
            <a:chOff x="-633046" y="1680564"/>
            <a:chExt cx="9127341" cy="412642"/>
          </a:xfrm>
          <a:solidFill>
            <a:srgbClr val="00B0F0"/>
          </a:solidFill>
        </p:grpSpPr>
        <p:sp>
          <p:nvSpPr>
            <p:cNvPr id="9" name="Snip Single Corner Rectangle 8"/>
            <p:cNvSpPr/>
            <p:nvPr/>
          </p:nvSpPr>
          <p:spPr>
            <a:xfrm>
              <a:off x="-633046" y="1680564"/>
              <a:ext cx="9127341" cy="412642"/>
            </a:xfrm>
            <a:prstGeom prst="snip1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6" name="TextBox 15"/>
            <p:cNvSpPr txBox="1"/>
            <p:nvPr/>
          </p:nvSpPr>
          <p:spPr>
            <a:xfrm>
              <a:off x="2544622" y="1703826"/>
              <a:ext cx="5574535" cy="369332"/>
            </a:xfrm>
            <a:prstGeom prst="rect">
              <a:avLst/>
            </a:prstGeom>
            <a:grpFill/>
          </p:spPr>
          <p:txBody>
            <a:bodyPr wrap="square" rtlCol="0">
              <a:spAutoFit/>
            </a:bodyPr>
            <a:lstStyle/>
            <a:p>
              <a:pPr algn="r"/>
              <a:r>
                <a:rPr lang="en-GB" dirty="0">
                  <a:latin typeface="Twinkl" pitchFamily="50" charset="0"/>
                </a:rPr>
                <a:t>Summarising Sheba might ask questions like these:</a:t>
              </a:r>
            </a:p>
          </p:txBody>
        </p:sp>
      </p:grpSp>
      <p:grpSp>
        <p:nvGrpSpPr>
          <p:cNvPr id="3" name="Group 2"/>
          <p:cNvGrpSpPr/>
          <p:nvPr/>
        </p:nvGrpSpPr>
        <p:grpSpPr>
          <a:xfrm>
            <a:off x="-1212551" y="1375406"/>
            <a:ext cx="5017169" cy="7852370"/>
            <a:chOff x="-1212551" y="1375406"/>
            <a:chExt cx="5017169" cy="7852370"/>
          </a:xfrm>
        </p:grpSpPr>
        <p:sp>
          <p:nvSpPr>
            <p:cNvPr id="7" name="Oval 6"/>
            <p:cNvSpPr/>
            <p:nvPr/>
          </p:nvSpPr>
          <p:spPr>
            <a:xfrm>
              <a:off x="-1212551" y="2979373"/>
              <a:ext cx="5017169" cy="5017169"/>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79380" y="1375406"/>
              <a:ext cx="4115674" cy="7852370"/>
            </a:xfrm>
            <a:prstGeom prst="rect">
              <a:avLst/>
            </a:prstGeom>
          </p:spPr>
        </p:pic>
      </p:grpSp>
      <p:sp>
        <p:nvSpPr>
          <p:cNvPr id="36" name="Rectangle 35"/>
          <p:cNvSpPr/>
          <p:nvPr/>
        </p:nvSpPr>
        <p:spPr>
          <a:xfrm>
            <a:off x="3569465" y="2175135"/>
            <a:ext cx="4924830" cy="495108"/>
          </a:xfrm>
          <a:prstGeom prst="rect">
            <a:avLst/>
          </a:prstGeom>
          <a:solidFill>
            <a:srgbClr val="0077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bg1"/>
                </a:solidFill>
                <a:latin typeface="Twinkl" pitchFamily="50" charset="0"/>
              </a:rPr>
              <a:t>How would you sum up…?</a:t>
            </a:r>
          </a:p>
        </p:txBody>
      </p:sp>
      <p:sp>
        <p:nvSpPr>
          <p:cNvPr id="39" name="Rectangle 38"/>
          <p:cNvSpPr/>
          <p:nvPr/>
        </p:nvSpPr>
        <p:spPr>
          <a:xfrm>
            <a:off x="3569465" y="2727893"/>
            <a:ext cx="4924830" cy="495108"/>
          </a:xfrm>
          <a:prstGeom prst="rect">
            <a:avLst/>
          </a:prstGeom>
          <a:solidFill>
            <a:srgbClr val="013F7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pc="-60" dirty="0">
                <a:solidFill>
                  <a:schemeClr val="bg1"/>
                </a:solidFill>
                <a:latin typeface="Twinkl" pitchFamily="50" charset="0"/>
              </a:rPr>
              <a:t>Can you describe what happened in this chapter?</a:t>
            </a:r>
          </a:p>
        </p:txBody>
      </p:sp>
      <p:sp>
        <p:nvSpPr>
          <p:cNvPr id="40" name="Rectangle 39"/>
          <p:cNvSpPr/>
          <p:nvPr/>
        </p:nvSpPr>
        <p:spPr>
          <a:xfrm>
            <a:off x="3569465" y="3298141"/>
            <a:ext cx="4924830" cy="772107"/>
          </a:xfrm>
          <a:prstGeom prst="rect">
            <a:avLst/>
          </a:prstGeom>
          <a:solidFill>
            <a:srgbClr val="0077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bg1"/>
                </a:solidFill>
                <a:latin typeface="Twinkl" pitchFamily="50" charset="0"/>
              </a:rPr>
              <a:t>What is the main theme/argument/message of this paragraph?</a:t>
            </a:r>
          </a:p>
        </p:txBody>
      </p:sp>
      <p:sp>
        <p:nvSpPr>
          <p:cNvPr id="41" name="Rectangle 40"/>
          <p:cNvSpPr/>
          <p:nvPr/>
        </p:nvSpPr>
        <p:spPr>
          <a:xfrm>
            <a:off x="3569465" y="4995913"/>
            <a:ext cx="4924830" cy="772107"/>
          </a:xfrm>
          <a:prstGeom prst="rect">
            <a:avLst/>
          </a:prstGeom>
          <a:solidFill>
            <a:srgbClr val="0077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bg1"/>
                </a:solidFill>
                <a:latin typeface="Twinkl" pitchFamily="50" charset="0"/>
              </a:rPr>
              <a:t>Can you describe what happened in three short sentences?</a:t>
            </a:r>
          </a:p>
        </p:txBody>
      </p:sp>
      <p:sp>
        <p:nvSpPr>
          <p:cNvPr id="42" name="Rectangle 41"/>
          <p:cNvSpPr/>
          <p:nvPr/>
        </p:nvSpPr>
        <p:spPr>
          <a:xfrm>
            <a:off x="3569465" y="5825050"/>
            <a:ext cx="4924830" cy="495108"/>
          </a:xfrm>
          <a:prstGeom prst="rect">
            <a:avLst/>
          </a:prstGeom>
          <a:solidFill>
            <a:srgbClr val="013F7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pc="-70" dirty="0">
                <a:solidFill>
                  <a:schemeClr val="bg1"/>
                </a:solidFill>
                <a:latin typeface="Twinkl" pitchFamily="50" charset="0"/>
              </a:rPr>
              <a:t>What is the most important message in this book?</a:t>
            </a:r>
          </a:p>
        </p:txBody>
      </p:sp>
      <p:sp>
        <p:nvSpPr>
          <p:cNvPr id="43" name="Rectangle 42"/>
          <p:cNvSpPr/>
          <p:nvPr/>
        </p:nvSpPr>
        <p:spPr>
          <a:xfrm>
            <a:off x="3569465" y="4148666"/>
            <a:ext cx="4924830" cy="772107"/>
          </a:xfrm>
          <a:prstGeom prst="rect">
            <a:avLst/>
          </a:prstGeom>
          <a:solidFill>
            <a:srgbClr val="013F7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bg1"/>
                </a:solidFill>
                <a:latin typeface="Twinkl" pitchFamily="50" charset="0"/>
              </a:rPr>
              <a:t>Write a new blurb for this story using 20 words or fewer.</a:t>
            </a:r>
          </a:p>
        </p:txBody>
      </p:sp>
      <p:grpSp>
        <p:nvGrpSpPr>
          <p:cNvPr id="21" name="Group 20"/>
          <p:cNvGrpSpPr/>
          <p:nvPr/>
        </p:nvGrpSpPr>
        <p:grpSpPr>
          <a:xfrm>
            <a:off x="187648" y="192269"/>
            <a:ext cx="526727" cy="526727"/>
            <a:chOff x="187648" y="192269"/>
            <a:chExt cx="526727" cy="526727"/>
          </a:xfrm>
        </p:grpSpPr>
        <p:sp>
          <p:nvSpPr>
            <p:cNvPr id="22" name="Oval 21">
              <a:hlinkClick r:id="rId3" action="ppaction://hlinksldjump"/>
            </p:cNvPr>
            <p:cNvSpPr/>
            <p:nvPr/>
          </p:nvSpPr>
          <p:spPr>
            <a:xfrm rot="10800000">
              <a:off x="187648" y="192269"/>
              <a:ext cx="526727" cy="526727"/>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0481" y="289920"/>
              <a:ext cx="301059" cy="331425"/>
            </a:xfrm>
            <a:prstGeom prst="rect">
              <a:avLst/>
            </a:prstGeom>
          </p:spPr>
        </p:pic>
      </p:grpSp>
      <p:grpSp>
        <p:nvGrpSpPr>
          <p:cNvPr id="24" name="Group 23"/>
          <p:cNvGrpSpPr/>
          <p:nvPr/>
        </p:nvGrpSpPr>
        <p:grpSpPr>
          <a:xfrm>
            <a:off x="8296183" y="6047290"/>
            <a:ext cx="526727" cy="526727"/>
            <a:chOff x="7365812" y="5420982"/>
            <a:chExt cx="672029" cy="672029"/>
          </a:xfrm>
          <a:effectLst>
            <a:outerShdw dist="88900" dir="3360000" sx="78000" sy="78000" algn="ctr" rotWithShape="0">
              <a:srgbClr val="000000">
                <a:alpha val="10000"/>
              </a:srgbClr>
            </a:outerShdw>
          </a:effectLst>
        </p:grpSpPr>
        <p:sp>
          <p:nvSpPr>
            <p:cNvPr id="25" name="Oval 24">
              <a:hlinkClick r:id="rId3" action="ppaction://hlinksldjump"/>
            </p:cNvPr>
            <p:cNvSpPr/>
            <p:nvPr/>
          </p:nvSpPr>
          <p:spPr>
            <a:xfrm>
              <a:off x="7365812" y="5420982"/>
              <a:ext cx="672029" cy="672029"/>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Right Arrow 25">
              <a:hlinkClick r:id="rId3" action="ppaction://hlinksldjump"/>
            </p:cNvPr>
            <p:cNvSpPr/>
            <p:nvPr/>
          </p:nvSpPr>
          <p:spPr>
            <a:xfrm>
              <a:off x="7524278" y="5600303"/>
              <a:ext cx="406371" cy="302111"/>
            </a:xfrm>
            <a:prstGeom prst="rightArrow">
              <a:avLst>
                <a:gd name="adj1" fmla="val 50000"/>
                <a:gd name="adj2" fmla="val 80955"/>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2593465192"/>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 presetClass="entr" presetSubtype="8" accel="22000" decel="5200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accel="22000" decel="52000"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500" fill="hold"/>
                                        <p:tgtEl>
                                          <p:spTgt spid="36"/>
                                        </p:tgtEl>
                                        <p:attrNameLst>
                                          <p:attrName>ppt_x</p:attrName>
                                        </p:attrNameLst>
                                      </p:cBhvr>
                                      <p:tavLst>
                                        <p:tav tm="0">
                                          <p:val>
                                            <p:strVal val="1+#ppt_w/2"/>
                                          </p:val>
                                        </p:tav>
                                        <p:tav tm="100000">
                                          <p:val>
                                            <p:strVal val="#ppt_x"/>
                                          </p:val>
                                        </p:tav>
                                      </p:tavLst>
                                    </p:anim>
                                    <p:anim calcmode="lin" valueType="num">
                                      <p:cBhvr additive="base">
                                        <p:cTn id="18" dur="500" fill="hold"/>
                                        <p:tgtEl>
                                          <p:spTgt spid="36"/>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accel="22000" decel="52000" fill="hold" grpId="0" nodeType="clickEffect">
                                  <p:stCondLst>
                                    <p:cond delay="0"/>
                                  </p:stCondLst>
                                  <p:childTnLst>
                                    <p:set>
                                      <p:cBhvr>
                                        <p:cTn id="22" dur="1" fill="hold">
                                          <p:stCondLst>
                                            <p:cond delay="0"/>
                                          </p:stCondLst>
                                        </p:cTn>
                                        <p:tgtEl>
                                          <p:spTgt spid="39"/>
                                        </p:tgtEl>
                                        <p:attrNameLst>
                                          <p:attrName>style.visibility</p:attrName>
                                        </p:attrNameLst>
                                      </p:cBhvr>
                                      <p:to>
                                        <p:strVal val="visible"/>
                                      </p:to>
                                    </p:set>
                                    <p:anim calcmode="lin" valueType="num">
                                      <p:cBhvr additive="base">
                                        <p:cTn id="23" dur="500" fill="hold"/>
                                        <p:tgtEl>
                                          <p:spTgt spid="39"/>
                                        </p:tgtEl>
                                        <p:attrNameLst>
                                          <p:attrName>ppt_x</p:attrName>
                                        </p:attrNameLst>
                                      </p:cBhvr>
                                      <p:tavLst>
                                        <p:tav tm="0">
                                          <p:val>
                                            <p:strVal val="1+#ppt_w/2"/>
                                          </p:val>
                                        </p:tav>
                                        <p:tav tm="100000">
                                          <p:val>
                                            <p:strVal val="#ppt_x"/>
                                          </p:val>
                                        </p:tav>
                                      </p:tavLst>
                                    </p:anim>
                                    <p:anim calcmode="lin" valueType="num">
                                      <p:cBhvr additive="base">
                                        <p:cTn id="24" dur="500" fill="hold"/>
                                        <p:tgtEl>
                                          <p:spTgt spid="39"/>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accel="22000" decel="52000" fill="hold" grpId="0" nodeType="click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additive="base">
                                        <p:cTn id="29" dur="500" fill="hold"/>
                                        <p:tgtEl>
                                          <p:spTgt spid="40"/>
                                        </p:tgtEl>
                                        <p:attrNameLst>
                                          <p:attrName>ppt_x</p:attrName>
                                        </p:attrNameLst>
                                      </p:cBhvr>
                                      <p:tavLst>
                                        <p:tav tm="0">
                                          <p:val>
                                            <p:strVal val="1+#ppt_w/2"/>
                                          </p:val>
                                        </p:tav>
                                        <p:tav tm="100000">
                                          <p:val>
                                            <p:strVal val="#ppt_x"/>
                                          </p:val>
                                        </p:tav>
                                      </p:tavLst>
                                    </p:anim>
                                    <p:anim calcmode="lin" valueType="num">
                                      <p:cBhvr additive="base">
                                        <p:cTn id="30" dur="500" fill="hold"/>
                                        <p:tgtEl>
                                          <p:spTgt spid="40"/>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accel="22000" decel="52000" fill="hold" grpId="0" nodeType="click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fill="hold"/>
                                        <p:tgtEl>
                                          <p:spTgt spid="43"/>
                                        </p:tgtEl>
                                        <p:attrNameLst>
                                          <p:attrName>ppt_x</p:attrName>
                                        </p:attrNameLst>
                                      </p:cBhvr>
                                      <p:tavLst>
                                        <p:tav tm="0">
                                          <p:val>
                                            <p:strVal val="1+#ppt_w/2"/>
                                          </p:val>
                                        </p:tav>
                                        <p:tav tm="100000">
                                          <p:val>
                                            <p:strVal val="#ppt_x"/>
                                          </p:val>
                                        </p:tav>
                                      </p:tavLst>
                                    </p:anim>
                                    <p:anim calcmode="lin" valueType="num">
                                      <p:cBhvr additive="base">
                                        <p:cTn id="36" dur="500" fill="hold"/>
                                        <p:tgtEl>
                                          <p:spTgt spid="43"/>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accel="22000" decel="52000" fill="hold" grpId="0" nodeType="click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500" fill="hold"/>
                                        <p:tgtEl>
                                          <p:spTgt spid="41"/>
                                        </p:tgtEl>
                                        <p:attrNameLst>
                                          <p:attrName>ppt_x</p:attrName>
                                        </p:attrNameLst>
                                      </p:cBhvr>
                                      <p:tavLst>
                                        <p:tav tm="0">
                                          <p:val>
                                            <p:strVal val="1+#ppt_w/2"/>
                                          </p:val>
                                        </p:tav>
                                        <p:tav tm="100000">
                                          <p:val>
                                            <p:strVal val="#ppt_x"/>
                                          </p:val>
                                        </p:tav>
                                      </p:tavLst>
                                    </p:anim>
                                    <p:anim calcmode="lin" valueType="num">
                                      <p:cBhvr additive="base">
                                        <p:cTn id="42" dur="50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accel="22000" decel="52000" fill="hold" grpId="0" nodeType="clickEffect">
                                  <p:stCondLst>
                                    <p:cond delay="0"/>
                                  </p:stCondLst>
                                  <p:childTnLst>
                                    <p:set>
                                      <p:cBhvr>
                                        <p:cTn id="46" dur="1" fill="hold">
                                          <p:stCondLst>
                                            <p:cond delay="0"/>
                                          </p:stCondLst>
                                        </p:cTn>
                                        <p:tgtEl>
                                          <p:spTgt spid="42"/>
                                        </p:tgtEl>
                                        <p:attrNameLst>
                                          <p:attrName>style.visibility</p:attrName>
                                        </p:attrNameLst>
                                      </p:cBhvr>
                                      <p:to>
                                        <p:strVal val="visible"/>
                                      </p:to>
                                    </p:set>
                                    <p:anim calcmode="lin" valueType="num">
                                      <p:cBhvr additive="base">
                                        <p:cTn id="47" dur="500" fill="hold"/>
                                        <p:tgtEl>
                                          <p:spTgt spid="42"/>
                                        </p:tgtEl>
                                        <p:attrNameLst>
                                          <p:attrName>ppt_x</p:attrName>
                                        </p:attrNameLst>
                                      </p:cBhvr>
                                      <p:tavLst>
                                        <p:tav tm="0">
                                          <p:val>
                                            <p:strVal val="1+#ppt_w/2"/>
                                          </p:val>
                                        </p:tav>
                                        <p:tav tm="100000">
                                          <p:val>
                                            <p:strVal val="#ppt_x"/>
                                          </p:val>
                                        </p:tav>
                                      </p:tavLst>
                                    </p:anim>
                                    <p:anim calcmode="lin" valueType="num">
                                      <p:cBhvr additive="base">
                                        <p:cTn id="48"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0" grpId="0" animBg="1"/>
      <p:bldP spid="41" grpId="0" animBg="1"/>
      <p:bldP spid="42" grpId="0" animBg="1"/>
      <p:bldP spid="4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800" dirty="0"/>
              <a:t>Who Are the Totally </a:t>
            </a:r>
            <a:r>
              <a:rPr lang="en-US" sz="2800" dirty="0" err="1"/>
              <a:t>Pawsome</a:t>
            </a:r>
            <a:r>
              <a:rPr lang="en-US" sz="2800" dirty="0"/>
              <a:t> Reading Gang?</a:t>
            </a:r>
            <a:endParaRPr lang="en-GB" sz="2800" dirty="0"/>
          </a:p>
        </p:txBody>
      </p:sp>
      <p:sp>
        <p:nvSpPr>
          <p:cNvPr id="4" name="Content Placeholder 6"/>
          <p:cNvSpPr txBox="1">
            <a:spLocks/>
          </p:cNvSpPr>
          <p:nvPr/>
        </p:nvSpPr>
        <p:spPr>
          <a:xfrm>
            <a:off x="755651" y="1294053"/>
            <a:ext cx="7632700" cy="749975"/>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latin typeface="Twinkl" pitchFamily="2" charset="0"/>
              </a:rPr>
              <a:t>The Totally </a:t>
            </a:r>
            <a:r>
              <a:rPr lang="en-GB" dirty="0" err="1">
                <a:latin typeface="Twinkl" pitchFamily="2" charset="0"/>
              </a:rPr>
              <a:t>Pawsome</a:t>
            </a:r>
            <a:r>
              <a:rPr lang="en-GB" dirty="0">
                <a:latin typeface="Twinkl" pitchFamily="2" charset="0"/>
              </a:rPr>
              <a:t> Reading Gang is a group of clever canines who each help with one of the reading content domains.</a:t>
            </a:r>
          </a:p>
        </p:txBody>
      </p:sp>
      <p:sp>
        <p:nvSpPr>
          <p:cNvPr id="5" name="Rectangle 4"/>
          <p:cNvSpPr/>
          <p:nvPr/>
        </p:nvSpPr>
        <p:spPr>
          <a:xfrm>
            <a:off x="755651" y="2136307"/>
            <a:ext cx="7632700" cy="495108"/>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latin typeface="Twinkl" pitchFamily="2" charset="0"/>
              </a:rPr>
              <a:t>Click on each dog to find out who they are and what they do.</a:t>
            </a:r>
            <a:endParaRPr lang="en-GB" dirty="0"/>
          </a:p>
        </p:txBody>
      </p:sp>
      <p:sp>
        <p:nvSpPr>
          <p:cNvPr id="2" name="Rectangle 1">
            <a:hlinkClick r:id="rId2" action="ppaction://hlinksldjump"/>
            <a:extLst>
              <a:ext uri="{FF2B5EF4-FFF2-40B4-BE49-F238E27FC236}">
                <a16:creationId xmlns:a16="http://schemas.microsoft.com/office/drawing/2014/main" id="{5C39DE66-1824-93C9-B34F-8181CFA67F41}"/>
              </a:ext>
            </a:extLst>
          </p:cNvPr>
          <p:cNvSpPr/>
          <p:nvPr/>
        </p:nvSpPr>
        <p:spPr>
          <a:xfrm>
            <a:off x="755651" y="3877805"/>
            <a:ext cx="1843537" cy="464331"/>
          </a:xfrm>
          <a:prstGeom prst="rect">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Vocabulary Victor</a:t>
            </a:r>
            <a:endParaRPr lang="en-GB" sz="1600" dirty="0"/>
          </a:p>
        </p:txBody>
      </p:sp>
      <p:sp>
        <p:nvSpPr>
          <p:cNvPr id="6" name="Rectangle 5">
            <a:hlinkClick r:id="rId3" action="ppaction://hlinksldjump"/>
            <a:extLst>
              <a:ext uri="{FF2B5EF4-FFF2-40B4-BE49-F238E27FC236}">
                <a16:creationId xmlns:a16="http://schemas.microsoft.com/office/drawing/2014/main" id="{EB3A437F-2A6E-6728-E0D6-4D2A1CE68EC1}"/>
              </a:ext>
            </a:extLst>
          </p:cNvPr>
          <p:cNvSpPr/>
          <p:nvPr/>
        </p:nvSpPr>
        <p:spPr>
          <a:xfrm>
            <a:off x="6856195" y="3885107"/>
            <a:ext cx="1489803" cy="464331"/>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Predicting Pip</a:t>
            </a:r>
            <a:endParaRPr lang="en-GB" sz="1600" dirty="0"/>
          </a:p>
        </p:txBody>
      </p:sp>
      <p:sp>
        <p:nvSpPr>
          <p:cNvPr id="7" name="Rectangle 6">
            <a:hlinkClick r:id="rId4" action="ppaction://hlinksldjump"/>
            <a:extLst>
              <a:ext uri="{FF2B5EF4-FFF2-40B4-BE49-F238E27FC236}">
                <a16:creationId xmlns:a16="http://schemas.microsoft.com/office/drawing/2014/main" id="{15B3A150-8D9F-E426-8D92-68370CFE06E4}"/>
              </a:ext>
            </a:extLst>
          </p:cNvPr>
          <p:cNvSpPr/>
          <p:nvPr/>
        </p:nvSpPr>
        <p:spPr>
          <a:xfrm>
            <a:off x="2961936" y="3882083"/>
            <a:ext cx="1514967" cy="464331"/>
          </a:xfrm>
          <a:prstGeom prst="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Inference Iggy</a:t>
            </a:r>
            <a:endParaRPr lang="en-GB" sz="1600" dirty="0"/>
          </a:p>
        </p:txBody>
      </p:sp>
      <p:grpSp>
        <p:nvGrpSpPr>
          <p:cNvPr id="8" name="Group 7">
            <a:extLst>
              <a:ext uri="{FF2B5EF4-FFF2-40B4-BE49-F238E27FC236}">
                <a16:creationId xmlns:a16="http://schemas.microsoft.com/office/drawing/2014/main" id="{C785B0C9-AD7D-372E-80C1-8AB7E76F98A9}"/>
              </a:ext>
            </a:extLst>
          </p:cNvPr>
          <p:cNvGrpSpPr/>
          <p:nvPr/>
        </p:nvGrpSpPr>
        <p:grpSpPr>
          <a:xfrm>
            <a:off x="3267175" y="2841307"/>
            <a:ext cx="914017" cy="1218555"/>
            <a:chOff x="5381005" y="3307982"/>
            <a:chExt cx="1399639" cy="1865980"/>
          </a:xfrm>
        </p:grpSpPr>
        <p:sp>
          <p:nvSpPr>
            <p:cNvPr id="9" name="Oval 8">
              <a:hlinkClick r:id="rId4" action="ppaction://hlinksldjump"/>
              <a:extLst>
                <a:ext uri="{FF2B5EF4-FFF2-40B4-BE49-F238E27FC236}">
                  <a16:creationId xmlns:a16="http://schemas.microsoft.com/office/drawing/2014/main" id="{1191FCD9-70F1-B764-65FA-2B3E403EBA36}"/>
                </a:ext>
              </a:extLst>
            </p:cNvPr>
            <p:cNvSpPr/>
            <p:nvPr/>
          </p:nvSpPr>
          <p:spPr>
            <a:xfrm>
              <a:off x="5381005" y="3522648"/>
              <a:ext cx="1385051" cy="1385051"/>
            </a:xfrm>
            <a:prstGeom prst="ellipse">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hlinkClick r:id="rId4" action="ppaction://hlinksldjump"/>
              <a:extLst>
                <a:ext uri="{FF2B5EF4-FFF2-40B4-BE49-F238E27FC236}">
                  <a16:creationId xmlns:a16="http://schemas.microsoft.com/office/drawing/2014/main" id="{35E7DA93-A4F1-4025-727B-FD208F68391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51369" y="3307982"/>
              <a:ext cx="1329275" cy="1865980"/>
            </a:xfrm>
            <a:prstGeom prst="rect">
              <a:avLst/>
            </a:prstGeom>
          </p:spPr>
        </p:pic>
      </p:grpSp>
      <p:grpSp>
        <p:nvGrpSpPr>
          <p:cNvPr id="14" name="Group 13">
            <a:extLst>
              <a:ext uri="{FF2B5EF4-FFF2-40B4-BE49-F238E27FC236}">
                <a16:creationId xmlns:a16="http://schemas.microsoft.com/office/drawing/2014/main" id="{2341E4CA-00C2-C6CE-24B5-04A07105B0FB}"/>
              </a:ext>
            </a:extLst>
          </p:cNvPr>
          <p:cNvGrpSpPr/>
          <p:nvPr/>
        </p:nvGrpSpPr>
        <p:grpSpPr>
          <a:xfrm>
            <a:off x="7111456" y="2756804"/>
            <a:ext cx="1072627" cy="1200368"/>
            <a:chOff x="3812316" y="3003044"/>
            <a:chExt cx="1642518" cy="1838130"/>
          </a:xfrm>
        </p:grpSpPr>
        <p:sp>
          <p:nvSpPr>
            <p:cNvPr id="15" name="Oval 14">
              <a:extLst>
                <a:ext uri="{FF2B5EF4-FFF2-40B4-BE49-F238E27FC236}">
                  <a16:creationId xmlns:a16="http://schemas.microsoft.com/office/drawing/2014/main" id="{49DBFCA0-BB43-4508-0BF6-0B4F27CFD3F1}"/>
                </a:ext>
              </a:extLst>
            </p:cNvPr>
            <p:cNvSpPr/>
            <p:nvPr/>
          </p:nvSpPr>
          <p:spPr>
            <a:xfrm>
              <a:off x="3869581" y="3456123"/>
              <a:ext cx="1385051" cy="1385051"/>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hlinkClick r:id="rId3" action="ppaction://hlinksldjump"/>
              <a:extLst>
                <a:ext uri="{FF2B5EF4-FFF2-40B4-BE49-F238E27FC236}">
                  <a16:creationId xmlns:a16="http://schemas.microsoft.com/office/drawing/2014/main" id="{326D65A7-842C-74C9-8BDC-B2D939AEE3B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12316" y="3003044"/>
              <a:ext cx="1642518" cy="1793722"/>
            </a:xfrm>
            <a:prstGeom prst="rect">
              <a:avLst/>
            </a:prstGeom>
          </p:spPr>
        </p:pic>
      </p:grpSp>
      <p:grpSp>
        <p:nvGrpSpPr>
          <p:cNvPr id="17" name="Group 16">
            <a:extLst>
              <a:ext uri="{FF2B5EF4-FFF2-40B4-BE49-F238E27FC236}">
                <a16:creationId xmlns:a16="http://schemas.microsoft.com/office/drawing/2014/main" id="{BA30976A-5587-FAC3-4221-CFFC6C0FE5BF}"/>
              </a:ext>
            </a:extLst>
          </p:cNvPr>
          <p:cNvGrpSpPr/>
          <p:nvPr/>
        </p:nvGrpSpPr>
        <p:grpSpPr>
          <a:xfrm>
            <a:off x="1069399" y="2756803"/>
            <a:ext cx="1018333" cy="1155924"/>
            <a:chOff x="484817" y="3071570"/>
            <a:chExt cx="1559379" cy="1770073"/>
          </a:xfrm>
        </p:grpSpPr>
        <p:sp>
          <p:nvSpPr>
            <p:cNvPr id="18" name="Oval 17">
              <a:hlinkClick r:id="rId2" action="ppaction://hlinksldjump"/>
              <a:extLst>
                <a:ext uri="{FF2B5EF4-FFF2-40B4-BE49-F238E27FC236}">
                  <a16:creationId xmlns:a16="http://schemas.microsoft.com/office/drawing/2014/main" id="{92D3FC92-7D3D-F721-79D9-8028077D605A}"/>
                </a:ext>
              </a:extLst>
            </p:cNvPr>
            <p:cNvSpPr/>
            <p:nvPr/>
          </p:nvSpPr>
          <p:spPr>
            <a:xfrm>
              <a:off x="659145" y="3390545"/>
              <a:ext cx="1385051" cy="1385051"/>
            </a:xfrm>
            <a:prstGeom prst="ellipse">
              <a:avLst/>
            </a:prstGeom>
            <a:solidFill>
              <a:srgbClr val="BE0928"/>
            </a:solidFill>
            <a:ln>
              <a:solidFill>
                <a:srgbClr val="BE09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9" name="Picture 18">
              <a:hlinkClick r:id="rId2" action="ppaction://hlinksldjump"/>
              <a:extLst>
                <a:ext uri="{FF2B5EF4-FFF2-40B4-BE49-F238E27FC236}">
                  <a16:creationId xmlns:a16="http://schemas.microsoft.com/office/drawing/2014/main" id="{992D0CF1-F0C9-EBB1-1251-BDC10D37C65B}"/>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23024" r="25149" b="14378"/>
            <a:stretch/>
          </p:blipFill>
          <p:spPr>
            <a:xfrm>
              <a:off x="484817" y="3071570"/>
              <a:ext cx="1515218" cy="1770073"/>
            </a:xfrm>
            <a:prstGeom prst="rect">
              <a:avLst/>
            </a:prstGeom>
          </p:spPr>
        </p:pic>
      </p:grpSp>
      <p:sp>
        <p:nvSpPr>
          <p:cNvPr id="20" name="Rectangle 19">
            <a:hlinkClick r:id="rId8" action="ppaction://hlinksldjump"/>
            <a:extLst>
              <a:ext uri="{FF2B5EF4-FFF2-40B4-BE49-F238E27FC236}">
                <a16:creationId xmlns:a16="http://schemas.microsoft.com/office/drawing/2014/main" id="{0B197939-6EF4-107C-4571-ABE37B645964}"/>
              </a:ext>
            </a:extLst>
          </p:cNvPr>
          <p:cNvSpPr/>
          <p:nvPr/>
        </p:nvSpPr>
        <p:spPr>
          <a:xfrm>
            <a:off x="3719419" y="5597081"/>
            <a:ext cx="1740993" cy="464331"/>
          </a:xfrm>
          <a:prstGeom prst="rect">
            <a:avLst/>
          </a:prstGeom>
          <a:solidFill>
            <a:srgbClr val="F0629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Arlo the Author</a:t>
            </a:r>
            <a:endParaRPr lang="en-GB" sz="1600" dirty="0"/>
          </a:p>
        </p:txBody>
      </p:sp>
      <p:grpSp>
        <p:nvGrpSpPr>
          <p:cNvPr id="23" name="Group 22">
            <a:extLst>
              <a:ext uri="{FF2B5EF4-FFF2-40B4-BE49-F238E27FC236}">
                <a16:creationId xmlns:a16="http://schemas.microsoft.com/office/drawing/2014/main" id="{6AA0A313-7198-AB89-167A-BD809E3BBC92}"/>
              </a:ext>
            </a:extLst>
          </p:cNvPr>
          <p:cNvGrpSpPr/>
          <p:nvPr/>
        </p:nvGrpSpPr>
        <p:grpSpPr>
          <a:xfrm>
            <a:off x="3993249" y="4369710"/>
            <a:ext cx="1110276" cy="1503678"/>
            <a:chOff x="2128429" y="2946913"/>
            <a:chExt cx="1700173" cy="2302589"/>
          </a:xfrm>
        </p:grpSpPr>
        <p:sp>
          <p:nvSpPr>
            <p:cNvPr id="24" name="Oval 23">
              <a:hlinkClick r:id="rId9" action="ppaction://hlinksldjump"/>
              <a:extLst>
                <a:ext uri="{FF2B5EF4-FFF2-40B4-BE49-F238E27FC236}">
                  <a16:creationId xmlns:a16="http://schemas.microsoft.com/office/drawing/2014/main" id="{3F1B611A-ED3D-7E7C-5817-9382B53F6C1B}"/>
                </a:ext>
              </a:extLst>
            </p:cNvPr>
            <p:cNvSpPr/>
            <p:nvPr/>
          </p:nvSpPr>
          <p:spPr>
            <a:xfrm>
              <a:off x="2398512" y="3441342"/>
              <a:ext cx="1385051" cy="1385051"/>
            </a:xfrm>
            <a:prstGeom prst="ellipse">
              <a:avLst/>
            </a:prstGeom>
            <a:solidFill>
              <a:srgbClr val="F062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a:hlinkClick r:id="rId8" action="ppaction://hlinksldjump"/>
              <a:extLst>
                <a:ext uri="{FF2B5EF4-FFF2-40B4-BE49-F238E27FC236}">
                  <a16:creationId xmlns:a16="http://schemas.microsoft.com/office/drawing/2014/main" id="{BC9C6441-5A42-8ACC-22CE-3AD5926CB662}"/>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14430" r="33358"/>
            <a:stretch/>
          </p:blipFill>
          <p:spPr>
            <a:xfrm>
              <a:off x="2128429" y="2946913"/>
              <a:ext cx="1700173" cy="2302589"/>
            </a:xfrm>
            <a:prstGeom prst="rect">
              <a:avLst/>
            </a:prstGeom>
          </p:spPr>
        </p:pic>
      </p:grpSp>
      <p:sp>
        <p:nvSpPr>
          <p:cNvPr id="30" name="Rectangle 29">
            <a:hlinkClick r:id="rId11" action="ppaction://hlinksldjump"/>
            <a:extLst>
              <a:ext uri="{FF2B5EF4-FFF2-40B4-BE49-F238E27FC236}">
                <a16:creationId xmlns:a16="http://schemas.microsoft.com/office/drawing/2014/main" id="{DD63FB7F-2270-BBC0-28F4-46CD8134A102}"/>
              </a:ext>
            </a:extLst>
          </p:cNvPr>
          <p:cNvSpPr/>
          <p:nvPr/>
        </p:nvSpPr>
        <p:spPr>
          <a:xfrm>
            <a:off x="5670392" y="5593214"/>
            <a:ext cx="1837597" cy="710552"/>
          </a:xfrm>
          <a:prstGeom prst="rect">
            <a:avLst/>
          </a:prstGeom>
          <a:solidFill>
            <a:srgbClr val="F78D2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Cassie the Commentator</a:t>
            </a:r>
            <a:endParaRPr lang="en-GB" sz="1600" dirty="0"/>
          </a:p>
        </p:txBody>
      </p:sp>
      <p:grpSp>
        <p:nvGrpSpPr>
          <p:cNvPr id="32" name="Group 31">
            <a:extLst>
              <a:ext uri="{FF2B5EF4-FFF2-40B4-BE49-F238E27FC236}">
                <a16:creationId xmlns:a16="http://schemas.microsoft.com/office/drawing/2014/main" id="{8527B852-4AE4-79EB-5CF8-A6C2A886AED7}"/>
              </a:ext>
            </a:extLst>
          </p:cNvPr>
          <p:cNvGrpSpPr/>
          <p:nvPr/>
        </p:nvGrpSpPr>
        <p:grpSpPr>
          <a:xfrm>
            <a:off x="6040187" y="4490045"/>
            <a:ext cx="1011907" cy="1103171"/>
            <a:chOff x="2250347" y="3137103"/>
            <a:chExt cx="1549538" cy="1689290"/>
          </a:xfrm>
        </p:grpSpPr>
        <p:sp>
          <p:nvSpPr>
            <p:cNvPr id="35" name="Oval 34">
              <a:hlinkClick r:id="rId9" action="ppaction://hlinksldjump"/>
              <a:extLst>
                <a:ext uri="{FF2B5EF4-FFF2-40B4-BE49-F238E27FC236}">
                  <a16:creationId xmlns:a16="http://schemas.microsoft.com/office/drawing/2014/main" id="{301532FA-F533-BCB2-C283-CE42AA6A43D0}"/>
                </a:ext>
              </a:extLst>
            </p:cNvPr>
            <p:cNvSpPr/>
            <p:nvPr/>
          </p:nvSpPr>
          <p:spPr>
            <a:xfrm>
              <a:off x="2398512" y="3441342"/>
              <a:ext cx="1385051" cy="1385051"/>
            </a:xfrm>
            <a:prstGeom prst="ellipse">
              <a:avLst/>
            </a:prstGeom>
            <a:solidFill>
              <a:srgbClr val="F78D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4" name="Picture 43">
              <a:hlinkClick r:id="rId11" action="ppaction://hlinksldjump"/>
              <a:extLst>
                <a:ext uri="{FF2B5EF4-FFF2-40B4-BE49-F238E27FC236}">
                  <a16:creationId xmlns:a16="http://schemas.microsoft.com/office/drawing/2014/main" id="{AFD47B24-88BE-3CAE-FA75-41D58FF19DFA}"/>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250347" y="3137103"/>
              <a:ext cx="1549538" cy="1682694"/>
            </a:xfrm>
            <a:prstGeom prst="rect">
              <a:avLst/>
            </a:prstGeom>
          </p:spPr>
        </p:pic>
      </p:grpSp>
      <p:sp>
        <p:nvSpPr>
          <p:cNvPr id="53" name="Rectangle 52">
            <a:hlinkClick r:id="rId9" action="ppaction://hlinksldjump"/>
            <a:extLst>
              <a:ext uri="{FF2B5EF4-FFF2-40B4-BE49-F238E27FC236}">
                <a16:creationId xmlns:a16="http://schemas.microsoft.com/office/drawing/2014/main" id="{6DC26965-032E-D7D6-05F6-5E71EC7B31E9}"/>
              </a:ext>
            </a:extLst>
          </p:cNvPr>
          <p:cNvSpPr/>
          <p:nvPr/>
        </p:nvSpPr>
        <p:spPr>
          <a:xfrm>
            <a:off x="2002909" y="5597082"/>
            <a:ext cx="1384940" cy="464331"/>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Rex Retriever</a:t>
            </a:r>
            <a:endParaRPr lang="en-GB" sz="1600" dirty="0"/>
          </a:p>
        </p:txBody>
      </p:sp>
      <p:sp>
        <p:nvSpPr>
          <p:cNvPr id="54" name="Rectangle 53">
            <a:hlinkClick r:id="rId13" action="ppaction://hlinksldjump"/>
            <a:extLst>
              <a:ext uri="{FF2B5EF4-FFF2-40B4-BE49-F238E27FC236}">
                <a16:creationId xmlns:a16="http://schemas.microsoft.com/office/drawing/2014/main" id="{D8574D5B-05CF-B7FC-C4F5-592F3205A43F}"/>
              </a:ext>
            </a:extLst>
          </p:cNvPr>
          <p:cNvSpPr/>
          <p:nvPr/>
        </p:nvSpPr>
        <p:spPr>
          <a:xfrm>
            <a:off x="4579314" y="3889414"/>
            <a:ext cx="2114966" cy="464331"/>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Summarising Sheba</a:t>
            </a:r>
            <a:endParaRPr lang="en-GB" sz="1600" dirty="0"/>
          </a:p>
        </p:txBody>
      </p:sp>
      <p:grpSp>
        <p:nvGrpSpPr>
          <p:cNvPr id="55" name="Group 54">
            <a:extLst>
              <a:ext uri="{FF2B5EF4-FFF2-40B4-BE49-F238E27FC236}">
                <a16:creationId xmlns:a16="http://schemas.microsoft.com/office/drawing/2014/main" id="{5B8F84CE-B892-8225-D1D6-103869379E2E}"/>
              </a:ext>
            </a:extLst>
          </p:cNvPr>
          <p:cNvGrpSpPr/>
          <p:nvPr/>
        </p:nvGrpSpPr>
        <p:grpSpPr>
          <a:xfrm>
            <a:off x="2231857" y="4532054"/>
            <a:ext cx="915767" cy="1178991"/>
            <a:chOff x="2381244" y="3195509"/>
            <a:chExt cx="1402319" cy="1805394"/>
          </a:xfrm>
        </p:grpSpPr>
        <p:sp>
          <p:nvSpPr>
            <p:cNvPr id="56" name="Oval 55">
              <a:hlinkClick r:id="rId9" action="ppaction://hlinksldjump"/>
              <a:extLst>
                <a:ext uri="{FF2B5EF4-FFF2-40B4-BE49-F238E27FC236}">
                  <a16:creationId xmlns:a16="http://schemas.microsoft.com/office/drawing/2014/main" id="{8DD9811D-09FF-642A-F668-A0C8D78FD5BD}"/>
                </a:ext>
              </a:extLst>
            </p:cNvPr>
            <p:cNvSpPr/>
            <p:nvPr/>
          </p:nvSpPr>
          <p:spPr>
            <a:xfrm>
              <a:off x="2398512" y="3441342"/>
              <a:ext cx="1385051" cy="1385051"/>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7" name="Picture 56">
              <a:hlinkClick r:id="rId9" action="ppaction://hlinksldjump"/>
              <a:extLst>
                <a:ext uri="{FF2B5EF4-FFF2-40B4-BE49-F238E27FC236}">
                  <a16:creationId xmlns:a16="http://schemas.microsoft.com/office/drawing/2014/main" id="{CBF0A7E0-C9DF-20EA-BF18-17E28C3718CA}"/>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l="1" r="-1770"/>
            <a:stretch/>
          </p:blipFill>
          <p:spPr>
            <a:xfrm>
              <a:off x="2381244" y="3195509"/>
              <a:ext cx="1385052" cy="1805394"/>
            </a:xfrm>
            <a:prstGeom prst="rect">
              <a:avLst/>
            </a:prstGeom>
          </p:spPr>
        </p:pic>
      </p:grpSp>
      <p:grpSp>
        <p:nvGrpSpPr>
          <p:cNvPr id="58" name="Group 57">
            <a:extLst>
              <a:ext uri="{FF2B5EF4-FFF2-40B4-BE49-F238E27FC236}">
                <a16:creationId xmlns:a16="http://schemas.microsoft.com/office/drawing/2014/main" id="{F35D5C08-7BA7-829E-8C14-560012572FA0}"/>
              </a:ext>
            </a:extLst>
          </p:cNvPr>
          <p:cNvGrpSpPr/>
          <p:nvPr/>
        </p:nvGrpSpPr>
        <p:grpSpPr>
          <a:xfrm>
            <a:off x="5135696" y="2899348"/>
            <a:ext cx="941887" cy="1097883"/>
            <a:chOff x="6987216" y="3329151"/>
            <a:chExt cx="1442316" cy="1681194"/>
          </a:xfrm>
        </p:grpSpPr>
        <p:sp>
          <p:nvSpPr>
            <p:cNvPr id="59" name="Oval 58">
              <a:hlinkClick r:id="rId13" action="ppaction://hlinksldjump"/>
              <a:extLst>
                <a:ext uri="{FF2B5EF4-FFF2-40B4-BE49-F238E27FC236}">
                  <a16:creationId xmlns:a16="http://schemas.microsoft.com/office/drawing/2014/main" id="{3CC1D5C5-559C-ED6C-2987-0B10DE5A99FE}"/>
                </a:ext>
              </a:extLst>
            </p:cNvPr>
            <p:cNvSpPr/>
            <p:nvPr/>
          </p:nvSpPr>
          <p:spPr>
            <a:xfrm>
              <a:off x="6987216" y="3519567"/>
              <a:ext cx="1385051" cy="1385051"/>
            </a:xfrm>
            <a:prstGeom prst="ellipse">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0" name="Picture 59">
              <a:hlinkClick r:id="rId13" action="ppaction://hlinksldjump"/>
              <a:extLst>
                <a:ext uri="{FF2B5EF4-FFF2-40B4-BE49-F238E27FC236}">
                  <a16:creationId xmlns:a16="http://schemas.microsoft.com/office/drawing/2014/main" id="{3708FB66-8B6E-6394-CABB-70DDA5E24C31}"/>
                </a:ext>
              </a:extLst>
            </p:cNvPr>
            <p:cNvPicPr>
              <a:picLocks noChangeAspect="1"/>
            </p:cNvPicPr>
            <p:nvPr/>
          </p:nvPicPr>
          <p:blipFill>
            <a:blip r:embed="rId15" cstate="print">
              <a:extLst>
                <a:ext uri="{28A0092B-C50C-407E-A947-70E740481C1C}">
                  <a14:useLocalDpi xmlns:a14="http://schemas.microsoft.com/office/drawing/2010/main" val="0"/>
                </a:ext>
              </a:extLst>
            </a:blip>
            <a:srcRect t="536" b="536"/>
            <a:stretch/>
          </p:blipFill>
          <p:spPr>
            <a:xfrm>
              <a:off x="7021928" y="3329151"/>
              <a:ext cx="1407604" cy="1681194"/>
            </a:xfrm>
            <a:prstGeom prst="rect">
              <a:avLst/>
            </a:prstGeom>
          </p:spPr>
        </p:pic>
      </p:grpSp>
    </p:spTree>
    <p:extLst>
      <p:ext uri="{BB962C8B-B14F-4D97-AF65-F5344CB8AC3E}">
        <p14:creationId xmlns:p14="http://schemas.microsoft.com/office/powerpoint/2010/main" val="1111816998"/>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22000" decel="6000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22000" decel="6000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accel="22000" decel="6000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2" presetClass="entr" presetSubtype="4" accel="22000" decel="6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accel="22000" decel="6000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childTnLst>
                          </p:cTn>
                        </p:par>
                        <p:par>
                          <p:cTn id="31" fill="hold">
                            <p:stCondLst>
                              <p:cond delay="500"/>
                            </p:stCondLst>
                            <p:childTnLst>
                              <p:par>
                                <p:cTn id="32" presetID="2" presetClass="entr" presetSubtype="4" accel="22000" decel="60000"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ppt_x"/>
                                          </p:val>
                                        </p:tav>
                                        <p:tav tm="100000">
                                          <p:val>
                                            <p:strVal val="#ppt_x"/>
                                          </p:val>
                                        </p:tav>
                                      </p:tavLst>
                                    </p:anim>
                                    <p:anim calcmode="lin" valueType="num">
                                      <p:cBhvr additive="base">
                                        <p:cTn id="3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accel="22000" decel="60000" fill="hold" nodeType="click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additive="base">
                                        <p:cTn id="40" dur="500" fill="hold"/>
                                        <p:tgtEl>
                                          <p:spTgt spid="23"/>
                                        </p:tgtEl>
                                        <p:attrNameLst>
                                          <p:attrName>ppt_x</p:attrName>
                                        </p:attrNameLst>
                                      </p:cBhvr>
                                      <p:tavLst>
                                        <p:tav tm="0">
                                          <p:val>
                                            <p:strVal val="#ppt_x"/>
                                          </p:val>
                                        </p:tav>
                                        <p:tav tm="100000">
                                          <p:val>
                                            <p:strVal val="#ppt_x"/>
                                          </p:val>
                                        </p:tav>
                                      </p:tavLst>
                                    </p:anim>
                                    <p:anim calcmode="lin" valueType="num">
                                      <p:cBhvr additive="base">
                                        <p:cTn id="41" dur="500" fill="hold"/>
                                        <p:tgtEl>
                                          <p:spTgt spid="23"/>
                                        </p:tgtEl>
                                        <p:attrNameLst>
                                          <p:attrName>ppt_y</p:attrName>
                                        </p:attrNameLst>
                                      </p:cBhvr>
                                      <p:tavLst>
                                        <p:tav tm="0">
                                          <p:val>
                                            <p:strVal val="1+#ppt_h/2"/>
                                          </p:val>
                                        </p:tav>
                                        <p:tav tm="100000">
                                          <p:val>
                                            <p:strVal val="#ppt_y"/>
                                          </p:val>
                                        </p:tav>
                                      </p:tavLst>
                                    </p:anim>
                                  </p:childTnLst>
                                </p:cTn>
                              </p:par>
                            </p:childTnLst>
                          </p:cTn>
                        </p:par>
                        <p:par>
                          <p:cTn id="42" fill="hold">
                            <p:stCondLst>
                              <p:cond delay="500"/>
                            </p:stCondLst>
                            <p:childTnLst>
                              <p:par>
                                <p:cTn id="43" presetID="2" presetClass="entr" presetSubtype="4" accel="22000" decel="60000"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500" fill="hold"/>
                                        <p:tgtEl>
                                          <p:spTgt spid="20"/>
                                        </p:tgtEl>
                                        <p:attrNameLst>
                                          <p:attrName>ppt_x</p:attrName>
                                        </p:attrNameLst>
                                      </p:cBhvr>
                                      <p:tavLst>
                                        <p:tav tm="0">
                                          <p:val>
                                            <p:strVal val="#ppt_x"/>
                                          </p:val>
                                        </p:tav>
                                        <p:tav tm="100000">
                                          <p:val>
                                            <p:strVal val="#ppt_x"/>
                                          </p:val>
                                        </p:tav>
                                      </p:tavLst>
                                    </p:anim>
                                    <p:anim calcmode="lin" valueType="num">
                                      <p:cBhvr additive="base">
                                        <p:cTn id="4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accel="22000" decel="60000" fill="hold" nodeType="click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fill="hold"/>
                                        <p:tgtEl>
                                          <p:spTgt spid="32"/>
                                        </p:tgtEl>
                                        <p:attrNameLst>
                                          <p:attrName>ppt_x</p:attrName>
                                        </p:attrNameLst>
                                      </p:cBhvr>
                                      <p:tavLst>
                                        <p:tav tm="0">
                                          <p:val>
                                            <p:strVal val="#ppt_x"/>
                                          </p:val>
                                        </p:tav>
                                        <p:tav tm="100000">
                                          <p:val>
                                            <p:strVal val="#ppt_x"/>
                                          </p:val>
                                        </p:tav>
                                      </p:tavLst>
                                    </p:anim>
                                    <p:anim calcmode="lin" valueType="num">
                                      <p:cBhvr additive="base">
                                        <p:cTn id="52" dur="500" fill="hold"/>
                                        <p:tgtEl>
                                          <p:spTgt spid="32"/>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2" presetClass="entr" presetSubtype="4" accel="22000" decel="60000" fill="hold" grpId="0" nodeType="after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additive="base">
                                        <p:cTn id="56" dur="500" fill="hold"/>
                                        <p:tgtEl>
                                          <p:spTgt spid="30"/>
                                        </p:tgtEl>
                                        <p:attrNameLst>
                                          <p:attrName>ppt_x</p:attrName>
                                        </p:attrNameLst>
                                      </p:cBhvr>
                                      <p:tavLst>
                                        <p:tav tm="0">
                                          <p:val>
                                            <p:strVal val="#ppt_x"/>
                                          </p:val>
                                        </p:tav>
                                        <p:tav tm="100000">
                                          <p:val>
                                            <p:strVal val="#ppt_x"/>
                                          </p:val>
                                        </p:tav>
                                      </p:tavLst>
                                    </p:anim>
                                    <p:anim calcmode="lin" valueType="num">
                                      <p:cBhvr additive="base">
                                        <p:cTn id="57"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20" grpId="0" animBg="1"/>
      <p:bldP spid="3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a:off x="3155239" y="1869879"/>
            <a:ext cx="5173513" cy="772107"/>
          </a:xfrm>
          <a:prstGeom prst="rect">
            <a:avLst/>
          </a:prstGeom>
          <a:solidFill>
            <a:srgbClr val="F0649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dirty="0">
                <a:latin typeface="Twinkl" pitchFamily="50" charset="0"/>
              </a:rPr>
              <a:t>Identify/explain how meaning is enhanced through choice of words and phrases.</a:t>
            </a:r>
            <a:endParaRPr lang="en-GB" dirty="0">
              <a:latin typeface="Twinkl" pitchFamily="50" charset="0"/>
            </a:endParaRPr>
          </a:p>
        </p:txBody>
      </p:sp>
      <p:sp>
        <p:nvSpPr>
          <p:cNvPr id="6" name="Title 5"/>
          <p:cNvSpPr>
            <a:spLocks noGrp="1"/>
          </p:cNvSpPr>
          <p:nvPr>
            <p:ph type="title"/>
          </p:nvPr>
        </p:nvSpPr>
        <p:spPr/>
        <p:txBody>
          <a:bodyPr/>
          <a:lstStyle/>
          <a:p>
            <a:r>
              <a:rPr lang="en-GB" sz="3600" dirty="0">
                <a:latin typeface="Twinkl" pitchFamily="50" charset="0"/>
              </a:rPr>
              <a:t>What Does </a:t>
            </a:r>
            <a:r>
              <a:rPr lang="en-GB" sz="3600" dirty="0">
                <a:solidFill>
                  <a:srgbClr val="E048C3"/>
                </a:solidFill>
                <a:latin typeface="Twinkl" pitchFamily="50" charset="0"/>
              </a:rPr>
              <a:t>Arlo the Author </a:t>
            </a:r>
            <a:r>
              <a:rPr lang="en-GB" sz="3600" dirty="0">
                <a:latin typeface="Twinkl" pitchFamily="50" charset="0"/>
              </a:rPr>
              <a:t>Do?</a:t>
            </a:r>
            <a:endParaRPr lang="en-GB" sz="3600" dirty="0"/>
          </a:p>
        </p:txBody>
      </p:sp>
      <p:grpSp>
        <p:nvGrpSpPr>
          <p:cNvPr id="10" name="Group 9"/>
          <p:cNvGrpSpPr/>
          <p:nvPr/>
        </p:nvGrpSpPr>
        <p:grpSpPr>
          <a:xfrm>
            <a:off x="2126873" y="1473201"/>
            <a:ext cx="6201880" cy="412642"/>
            <a:chOff x="265022" y="2056535"/>
            <a:chExt cx="8229273" cy="412642"/>
          </a:xfrm>
          <a:solidFill>
            <a:srgbClr val="E048C3"/>
          </a:solidFill>
        </p:grpSpPr>
        <p:sp>
          <p:nvSpPr>
            <p:cNvPr id="23" name="Snip Single Corner Rectangle 22"/>
            <p:cNvSpPr/>
            <p:nvPr/>
          </p:nvSpPr>
          <p:spPr>
            <a:xfrm>
              <a:off x="265022" y="2056535"/>
              <a:ext cx="8229273" cy="412642"/>
            </a:xfrm>
            <a:prstGeom prst="snip1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TextBox 23"/>
            <p:cNvSpPr txBox="1"/>
            <p:nvPr/>
          </p:nvSpPr>
          <p:spPr>
            <a:xfrm>
              <a:off x="1134461" y="2079797"/>
              <a:ext cx="7145591" cy="369332"/>
            </a:xfrm>
            <a:prstGeom prst="rect">
              <a:avLst/>
            </a:prstGeom>
            <a:grpFill/>
          </p:spPr>
          <p:txBody>
            <a:bodyPr wrap="square" rtlCol="0">
              <a:spAutoFit/>
            </a:bodyPr>
            <a:lstStyle/>
            <a:p>
              <a:pPr algn="r"/>
              <a:r>
                <a:rPr lang="en-GB" dirty="0">
                  <a:solidFill>
                    <a:schemeClr val="bg1"/>
                  </a:solidFill>
                  <a:latin typeface="Twinkl" pitchFamily="50" charset="0"/>
                </a:rPr>
                <a:t>Arlo the Author helps with content domain </a:t>
              </a:r>
              <a:r>
                <a:rPr lang="en-GB" b="1" dirty="0">
                  <a:solidFill>
                    <a:schemeClr val="bg1"/>
                  </a:solidFill>
                  <a:latin typeface="Twinkl" pitchFamily="50" charset="0"/>
                </a:rPr>
                <a:t>2g</a:t>
              </a:r>
              <a:r>
                <a:rPr lang="en-GB" dirty="0">
                  <a:solidFill>
                    <a:schemeClr val="bg1"/>
                  </a:solidFill>
                  <a:latin typeface="Twinkl" pitchFamily="50" charset="0"/>
                </a:rPr>
                <a:t>:</a:t>
              </a:r>
            </a:p>
          </p:txBody>
        </p:sp>
      </p:grpSp>
      <p:sp>
        <p:nvSpPr>
          <p:cNvPr id="28" name="Snip Single Corner Rectangle 27"/>
          <p:cNvSpPr/>
          <p:nvPr/>
        </p:nvSpPr>
        <p:spPr>
          <a:xfrm>
            <a:off x="980044" y="3925294"/>
            <a:ext cx="7348707" cy="943252"/>
          </a:xfrm>
          <a:prstGeom prst="snip1Rect">
            <a:avLst>
              <a:gd name="adj" fmla="val 0"/>
            </a:avLst>
          </a:prstGeom>
          <a:solidFill>
            <a:srgbClr val="E048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Twinkl" pitchFamily="50" charset="0"/>
              </a:rPr>
              <a:t>When you find them, Arlo helps you to think about </a:t>
            </a:r>
            <a:r>
              <a:rPr lang="en-GB" b="1" dirty="0">
                <a:latin typeface="Twinkl" pitchFamily="50" charset="0"/>
              </a:rPr>
              <a:t>why</a:t>
            </a:r>
            <a:br>
              <a:rPr lang="en-GB" b="1" dirty="0">
                <a:latin typeface="Twinkl" pitchFamily="50" charset="0"/>
              </a:rPr>
            </a:br>
            <a:r>
              <a:rPr lang="en-GB" dirty="0">
                <a:latin typeface="Twinkl" pitchFamily="50" charset="0"/>
              </a:rPr>
              <a:t>the author made those vocabulary choices and how</a:t>
            </a:r>
            <a:br>
              <a:rPr lang="en-GB" dirty="0">
                <a:latin typeface="Twinkl" pitchFamily="50" charset="0"/>
              </a:rPr>
            </a:br>
            <a:r>
              <a:rPr lang="en-GB" dirty="0">
                <a:latin typeface="Twinkl" pitchFamily="50" charset="0"/>
              </a:rPr>
              <a:t>they give a </a:t>
            </a:r>
            <a:r>
              <a:rPr lang="en-GB" b="1" dirty="0">
                <a:latin typeface="Twinkl" pitchFamily="50" charset="0"/>
              </a:rPr>
              <a:t>certain meaning </a:t>
            </a:r>
            <a:r>
              <a:rPr lang="en-GB" dirty="0">
                <a:latin typeface="Twinkl" pitchFamily="50" charset="0"/>
              </a:rPr>
              <a:t>to the text.</a:t>
            </a:r>
            <a:endParaRPr lang="en-GB" dirty="0"/>
          </a:p>
        </p:txBody>
      </p:sp>
      <p:sp>
        <p:nvSpPr>
          <p:cNvPr id="47" name="Content Placeholder 6"/>
          <p:cNvSpPr txBox="1">
            <a:spLocks/>
          </p:cNvSpPr>
          <p:nvPr/>
        </p:nvSpPr>
        <p:spPr>
          <a:xfrm>
            <a:off x="3340317" y="2720515"/>
            <a:ext cx="4955865" cy="1076065"/>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latin typeface="Twinkl" pitchFamily="50" charset="0"/>
              </a:rPr>
              <a:t>This means that he is there to help you to spot examples of </a:t>
            </a:r>
            <a:r>
              <a:rPr lang="en-GB" b="1" dirty="0">
                <a:latin typeface="Twinkl" pitchFamily="50" charset="0"/>
              </a:rPr>
              <a:t>ambitious vocabulary </a:t>
            </a:r>
            <a:r>
              <a:rPr lang="en-GB" dirty="0">
                <a:latin typeface="Twinkl" pitchFamily="50" charset="0"/>
              </a:rPr>
              <a:t>and </a:t>
            </a:r>
            <a:r>
              <a:rPr lang="en-GB" b="1" dirty="0">
                <a:latin typeface="Twinkl" pitchFamily="50" charset="0"/>
              </a:rPr>
              <a:t>figurative language </a:t>
            </a:r>
            <a:r>
              <a:rPr lang="en-GB" dirty="0">
                <a:latin typeface="Twinkl" pitchFamily="50" charset="0"/>
              </a:rPr>
              <a:t>within the text.</a:t>
            </a:r>
          </a:p>
        </p:txBody>
      </p:sp>
      <p:sp>
        <p:nvSpPr>
          <p:cNvPr id="50" name="Content Placeholder 6"/>
          <p:cNvSpPr txBox="1">
            <a:spLocks/>
          </p:cNvSpPr>
          <p:nvPr/>
        </p:nvSpPr>
        <p:spPr>
          <a:xfrm>
            <a:off x="852463" y="4769009"/>
            <a:ext cx="6654645" cy="1418830"/>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For example, an author could say that the water in a lake was still and reflective. However, for effect, they could describe the water as ‘like a sheet of glass’.</a:t>
            </a:r>
            <a:endParaRPr lang="en-GB" dirty="0">
              <a:latin typeface="Twinkl" pitchFamily="50" charset="0"/>
              <a:ea typeface="Tahoma" panose="020B0604030504040204" pitchFamily="34" charset="0"/>
              <a:cs typeface="Tahoma" panose="020B0604030504040204" pitchFamily="34" charset="0"/>
            </a:endParaRPr>
          </a:p>
        </p:txBody>
      </p:sp>
      <p:grpSp>
        <p:nvGrpSpPr>
          <p:cNvPr id="63" name="Group 62"/>
          <p:cNvGrpSpPr/>
          <p:nvPr/>
        </p:nvGrpSpPr>
        <p:grpSpPr>
          <a:xfrm>
            <a:off x="187648" y="192269"/>
            <a:ext cx="526727" cy="526727"/>
            <a:chOff x="187648" y="192269"/>
            <a:chExt cx="526727" cy="526727"/>
          </a:xfrm>
        </p:grpSpPr>
        <p:sp>
          <p:nvSpPr>
            <p:cNvPr id="25" name="Oval 24">
              <a:hlinkClick r:id="rId2" action="ppaction://hlinksldjump"/>
            </p:cNvPr>
            <p:cNvSpPr/>
            <p:nvPr/>
          </p:nvSpPr>
          <p:spPr>
            <a:xfrm rot="10800000">
              <a:off x="187648" y="192269"/>
              <a:ext cx="526727" cy="526727"/>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2" name="Picture 6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0481" y="289920"/>
              <a:ext cx="301059" cy="331425"/>
            </a:xfrm>
            <a:prstGeom prst="rect">
              <a:avLst/>
            </a:prstGeom>
          </p:spPr>
        </p:pic>
      </p:grpSp>
      <p:grpSp>
        <p:nvGrpSpPr>
          <p:cNvPr id="31" name="Group 30"/>
          <p:cNvGrpSpPr/>
          <p:nvPr/>
        </p:nvGrpSpPr>
        <p:grpSpPr>
          <a:xfrm>
            <a:off x="8296183" y="6047290"/>
            <a:ext cx="526727" cy="526727"/>
            <a:chOff x="7365812" y="5420982"/>
            <a:chExt cx="672029" cy="672029"/>
          </a:xfrm>
          <a:effectLst>
            <a:outerShdw dist="88900" dir="3360000" sx="78000" sy="78000" algn="ctr" rotWithShape="0">
              <a:srgbClr val="000000">
                <a:alpha val="10000"/>
              </a:srgbClr>
            </a:outerShdw>
          </a:effectLst>
        </p:grpSpPr>
        <p:sp>
          <p:nvSpPr>
            <p:cNvPr id="32" name="Oval 31">
              <a:hlinkClick r:id="" action="ppaction://hlinkshowjump?jump=nextslide"/>
            </p:cNvPr>
            <p:cNvSpPr/>
            <p:nvPr/>
          </p:nvSpPr>
          <p:spPr>
            <a:xfrm>
              <a:off x="7365812" y="5420982"/>
              <a:ext cx="672029" cy="672029"/>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3" name="Right Arrow 32">
              <a:hlinkClick r:id="" action="ppaction://hlinkshowjump?jump=nextslide"/>
            </p:cNvPr>
            <p:cNvSpPr/>
            <p:nvPr/>
          </p:nvSpPr>
          <p:spPr>
            <a:xfrm>
              <a:off x="7524278" y="5600303"/>
              <a:ext cx="406371" cy="302111"/>
            </a:xfrm>
            <a:prstGeom prst="rightArrow">
              <a:avLst>
                <a:gd name="adj1" fmla="val 50000"/>
                <a:gd name="adj2" fmla="val 80955"/>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3" name="Group 2"/>
          <p:cNvGrpSpPr/>
          <p:nvPr/>
        </p:nvGrpSpPr>
        <p:grpSpPr>
          <a:xfrm>
            <a:off x="714375" y="1106669"/>
            <a:ext cx="1833934" cy="2283885"/>
            <a:chOff x="714375" y="1106669"/>
            <a:chExt cx="1833934" cy="2283885"/>
          </a:xfrm>
        </p:grpSpPr>
        <p:grpSp>
          <p:nvGrpSpPr>
            <p:cNvPr id="13" name="Group 12"/>
            <p:cNvGrpSpPr/>
            <p:nvPr/>
          </p:nvGrpSpPr>
          <p:grpSpPr>
            <a:xfrm>
              <a:off x="714375" y="1328176"/>
              <a:ext cx="1833934" cy="1809133"/>
              <a:chOff x="1003277" y="3182186"/>
              <a:chExt cx="1833934" cy="1809133"/>
            </a:xfrm>
          </p:grpSpPr>
          <p:sp>
            <p:nvSpPr>
              <p:cNvPr id="42" name="Oval 41"/>
              <p:cNvSpPr/>
              <p:nvPr/>
            </p:nvSpPr>
            <p:spPr>
              <a:xfrm>
                <a:off x="1003277" y="3295473"/>
                <a:ext cx="1695846" cy="1695846"/>
              </a:xfrm>
              <a:prstGeom prst="ellipse">
                <a:avLst/>
              </a:prstGeom>
              <a:solidFill>
                <a:srgbClr val="E048C3"/>
              </a:solidFill>
              <a:ln w="28575">
                <a:solidFill>
                  <a:srgbClr val="E048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Oval 42"/>
              <p:cNvSpPr/>
              <p:nvPr/>
            </p:nvSpPr>
            <p:spPr>
              <a:xfrm>
                <a:off x="1141365" y="3182186"/>
                <a:ext cx="1695846" cy="1695846"/>
              </a:xfrm>
              <a:prstGeom prst="ellipse">
                <a:avLst/>
              </a:prstGeom>
              <a:solidFill>
                <a:schemeClr val="bg1"/>
              </a:solidFill>
              <a:ln w="28575">
                <a:solidFill>
                  <a:srgbClr val="E048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dirty="0"/>
              </a:p>
            </p:txBody>
          </p:sp>
        </p:grpSp>
        <p:pic>
          <p:nvPicPr>
            <p:cNvPr id="2" name="Picture 1"/>
            <p:cNvPicPr>
              <a:picLocks noChangeAspect="1"/>
            </p:cNvPicPr>
            <p:nvPr/>
          </p:nvPicPr>
          <p:blipFill rotWithShape="1">
            <a:blip r:embed="rId4" cstate="print">
              <a:extLst>
                <a:ext uri="{28A0092B-C50C-407E-A947-70E740481C1C}">
                  <a14:useLocalDpi xmlns:a14="http://schemas.microsoft.com/office/drawing/2010/main" val="0"/>
                </a:ext>
              </a:extLst>
            </a:blip>
            <a:srcRect l="20159" r="35561"/>
            <a:stretch/>
          </p:blipFill>
          <p:spPr>
            <a:xfrm>
              <a:off x="931615" y="1106669"/>
              <a:ext cx="1430177" cy="2283885"/>
            </a:xfrm>
            <a:prstGeom prst="rect">
              <a:avLst/>
            </a:prstGeom>
          </p:spPr>
        </p:pic>
      </p:grpSp>
      <p:pic>
        <p:nvPicPr>
          <p:cNvPr id="21" name="Picture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94541" y="5142443"/>
            <a:ext cx="2025134" cy="1001764"/>
          </a:xfrm>
          <a:prstGeom prst="rect">
            <a:avLst/>
          </a:prstGeom>
        </p:spPr>
      </p:pic>
    </p:spTree>
    <p:extLst>
      <p:ext uri="{BB962C8B-B14F-4D97-AF65-F5344CB8AC3E}">
        <p14:creationId xmlns:p14="http://schemas.microsoft.com/office/powerpoint/2010/main" val="3495550267"/>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22000" decel="52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accel="22000" decel="5200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0-#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400"/>
                                        <p:tgtEl>
                                          <p:spTgt spid="45"/>
                                        </p:tgtEl>
                                      </p:cBhvr>
                                    </p:animEffect>
                                    <p:anim calcmode="lin" valueType="num">
                                      <p:cBhvr>
                                        <p:cTn id="20" dur="400" fill="hold"/>
                                        <p:tgtEl>
                                          <p:spTgt spid="45"/>
                                        </p:tgtEl>
                                        <p:attrNameLst>
                                          <p:attrName>ppt_x</p:attrName>
                                        </p:attrNameLst>
                                      </p:cBhvr>
                                      <p:tavLst>
                                        <p:tav tm="0">
                                          <p:val>
                                            <p:strVal val="#ppt_x"/>
                                          </p:val>
                                        </p:tav>
                                        <p:tav tm="100000">
                                          <p:val>
                                            <p:strVal val="#ppt_x"/>
                                          </p:val>
                                        </p:tav>
                                      </p:tavLst>
                                    </p:anim>
                                    <p:anim calcmode="lin" valueType="num">
                                      <p:cBhvr>
                                        <p:cTn id="21" dur="4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47"/>
                                        </p:tgtEl>
                                        <p:attrNameLst>
                                          <p:attrName>style.visibility</p:attrName>
                                        </p:attrNameLst>
                                      </p:cBhvr>
                                      <p:to>
                                        <p:strVal val="visible"/>
                                      </p:to>
                                    </p:set>
                                    <p:animEffect transition="in" filter="fade">
                                      <p:cBhvr>
                                        <p:cTn id="26" dur="500"/>
                                        <p:tgtEl>
                                          <p:spTgt spid="4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8" accel="22000" decel="52000" fill="hold" grpId="0" nodeType="click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0-#ppt_w/2"/>
                                          </p:val>
                                        </p:tav>
                                        <p:tav tm="100000">
                                          <p:val>
                                            <p:strVal val="#ppt_x"/>
                                          </p:val>
                                        </p:tav>
                                      </p:tavLst>
                                    </p:anim>
                                    <p:anim calcmode="lin" valueType="num">
                                      <p:cBhvr additive="base">
                                        <p:cTn id="32" dur="500" fill="hold"/>
                                        <p:tgtEl>
                                          <p:spTgt spid="28"/>
                                        </p:tgtEl>
                                        <p:attrNameLst>
                                          <p:attrName>ppt_y</p:attrName>
                                        </p:attrNameLst>
                                      </p:cBhvr>
                                      <p:tavLst>
                                        <p:tav tm="0">
                                          <p:val>
                                            <p:strVal val="#ppt_y"/>
                                          </p:val>
                                        </p:tav>
                                        <p:tav tm="100000">
                                          <p:val>
                                            <p:strVal val="#ppt_y"/>
                                          </p:val>
                                        </p:tav>
                                      </p:tavLst>
                                    </p:anim>
                                  </p:childTnLst>
                                </p:cTn>
                              </p:par>
                            </p:childTnLst>
                          </p:cTn>
                        </p:par>
                        <p:par>
                          <p:cTn id="33" fill="hold">
                            <p:stCondLst>
                              <p:cond delay="500"/>
                            </p:stCondLst>
                            <p:childTnLst>
                              <p:par>
                                <p:cTn id="34" presetID="2" presetClass="entr" presetSubtype="8" accel="22000" decel="52000" fill="hold" grpId="0" nodeType="afterEffect">
                                  <p:stCondLst>
                                    <p:cond delay="0"/>
                                  </p:stCondLst>
                                  <p:childTnLst>
                                    <p:set>
                                      <p:cBhvr>
                                        <p:cTn id="35" dur="1" fill="hold">
                                          <p:stCondLst>
                                            <p:cond delay="0"/>
                                          </p:stCondLst>
                                        </p:cTn>
                                        <p:tgtEl>
                                          <p:spTgt spid="50">
                                            <p:txEl>
                                              <p:pRg st="0" end="0"/>
                                            </p:txEl>
                                          </p:spTgt>
                                        </p:tgtEl>
                                        <p:attrNameLst>
                                          <p:attrName>style.visibility</p:attrName>
                                        </p:attrNameLst>
                                      </p:cBhvr>
                                      <p:to>
                                        <p:strVal val="visible"/>
                                      </p:to>
                                    </p:set>
                                    <p:anim calcmode="lin" valueType="num">
                                      <p:cBhvr additive="base">
                                        <p:cTn id="36" dur="500" fill="hold"/>
                                        <p:tgtEl>
                                          <p:spTgt spid="50">
                                            <p:txEl>
                                              <p:pRg st="0" end="0"/>
                                            </p:txEl>
                                          </p:spTgt>
                                        </p:tgtEl>
                                        <p:attrNameLst>
                                          <p:attrName>ppt_x</p:attrName>
                                        </p:attrNameLst>
                                      </p:cBhvr>
                                      <p:tavLst>
                                        <p:tav tm="0">
                                          <p:val>
                                            <p:strVal val="0-#ppt_w/2"/>
                                          </p:val>
                                        </p:tav>
                                        <p:tav tm="100000">
                                          <p:val>
                                            <p:strVal val="#ppt_x"/>
                                          </p:val>
                                        </p:tav>
                                      </p:tavLst>
                                    </p:anim>
                                    <p:anim calcmode="lin" valueType="num">
                                      <p:cBhvr additive="base">
                                        <p:cTn id="37" dur="500" fill="hold"/>
                                        <p:tgtEl>
                                          <p:spTgt spid="50">
                                            <p:txEl>
                                              <p:pRg st="0" end="0"/>
                                            </p:txEl>
                                          </p:spTgt>
                                        </p:tgtEl>
                                        <p:attrNameLst>
                                          <p:attrName>ppt_y</p:attrName>
                                        </p:attrNameLst>
                                      </p:cBhvr>
                                      <p:tavLst>
                                        <p:tav tm="0">
                                          <p:val>
                                            <p:strVal val="#ppt_y"/>
                                          </p:val>
                                        </p:tav>
                                        <p:tav tm="100000">
                                          <p:val>
                                            <p:strVal val="#ppt_y"/>
                                          </p:val>
                                        </p:tav>
                                      </p:tavLst>
                                    </p:anim>
                                  </p:childTnLst>
                                </p:cTn>
                              </p:par>
                            </p:childTnLst>
                          </p:cTn>
                        </p:par>
                        <p:par>
                          <p:cTn id="38" fill="hold">
                            <p:stCondLst>
                              <p:cond delay="1500"/>
                            </p:stCondLst>
                            <p:childTnLst>
                              <p:par>
                                <p:cTn id="39" presetID="10" presetClass="entr" presetSubtype="0" fill="hold" nodeType="after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28" grpId="0" animBg="1"/>
      <p:bldP spid="47" grpId="0"/>
      <p:bldP spid="50"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sz="3600" dirty="0">
                <a:latin typeface="Twinkl" pitchFamily="50" charset="0"/>
              </a:rPr>
              <a:t>What Might </a:t>
            </a:r>
            <a:r>
              <a:rPr lang="en-GB" sz="3600" dirty="0">
                <a:solidFill>
                  <a:srgbClr val="E048C3"/>
                </a:solidFill>
                <a:latin typeface="Twinkl" pitchFamily="50" charset="0"/>
              </a:rPr>
              <a:t>Arlo the Author </a:t>
            </a:r>
            <a:r>
              <a:rPr lang="en-GB" sz="3600" dirty="0">
                <a:latin typeface="Twinkl" pitchFamily="50" charset="0"/>
              </a:rPr>
              <a:t>Ask?</a:t>
            </a:r>
            <a:endParaRPr lang="en-GB" sz="3600" spc="-50" dirty="0"/>
          </a:p>
        </p:txBody>
      </p:sp>
      <p:grpSp>
        <p:nvGrpSpPr>
          <p:cNvPr id="2" name="Group 1"/>
          <p:cNvGrpSpPr/>
          <p:nvPr/>
        </p:nvGrpSpPr>
        <p:grpSpPr>
          <a:xfrm>
            <a:off x="-633046" y="1680564"/>
            <a:ext cx="9127341" cy="412642"/>
            <a:chOff x="-633046" y="1680564"/>
            <a:chExt cx="9127341" cy="412642"/>
          </a:xfrm>
        </p:grpSpPr>
        <p:sp>
          <p:nvSpPr>
            <p:cNvPr id="9" name="Snip Single Corner Rectangle 8"/>
            <p:cNvSpPr/>
            <p:nvPr/>
          </p:nvSpPr>
          <p:spPr>
            <a:xfrm>
              <a:off x="-633046" y="1680564"/>
              <a:ext cx="9127341" cy="412642"/>
            </a:xfrm>
            <a:prstGeom prst="snip1Rect">
              <a:avLst>
                <a:gd name="adj" fmla="val 50000"/>
              </a:avLst>
            </a:prstGeom>
            <a:solidFill>
              <a:srgbClr val="E048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TextBox 15"/>
            <p:cNvSpPr txBox="1"/>
            <p:nvPr/>
          </p:nvSpPr>
          <p:spPr>
            <a:xfrm>
              <a:off x="2544622" y="1703826"/>
              <a:ext cx="5574535" cy="369332"/>
            </a:xfrm>
            <a:prstGeom prst="rect">
              <a:avLst/>
            </a:prstGeom>
            <a:noFill/>
          </p:spPr>
          <p:txBody>
            <a:bodyPr wrap="square" rtlCol="0">
              <a:spAutoFit/>
            </a:bodyPr>
            <a:lstStyle/>
            <a:p>
              <a:pPr algn="r"/>
              <a:r>
                <a:rPr lang="en-GB" dirty="0">
                  <a:solidFill>
                    <a:schemeClr val="bg1"/>
                  </a:solidFill>
                  <a:latin typeface="Twinkl" pitchFamily="50" charset="0"/>
                </a:rPr>
                <a:t>Arlo the Author might ask questions like these:</a:t>
              </a:r>
            </a:p>
          </p:txBody>
        </p:sp>
      </p:grpSp>
      <p:grpSp>
        <p:nvGrpSpPr>
          <p:cNvPr id="3" name="Group 2"/>
          <p:cNvGrpSpPr/>
          <p:nvPr/>
        </p:nvGrpSpPr>
        <p:grpSpPr>
          <a:xfrm>
            <a:off x="-1822842" y="1375406"/>
            <a:ext cx="5017169" cy="7852370"/>
            <a:chOff x="-1212551" y="1375406"/>
            <a:chExt cx="5017169" cy="7852370"/>
          </a:xfrm>
        </p:grpSpPr>
        <p:sp>
          <p:nvSpPr>
            <p:cNvPr id="7" name="Oval 6"/>
            <p:cNvSpPr/>
            <p:nvPr/>
          </p:nvSpPr>
          <p:spPr>
            <a:xfrm>
              <a:off x="-1212551" y="2979373"/>
              <a:ext cx="5017169" cy="5017169"/>
            </a:xfrm>
            <a:prstGeom prst="ellipse">
              <a:avLst/>
            </a:prstGeom>
            <a:solidFill>
              <a:srgbClr val="E048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156354" y="1375406"/>
              <a:ext cx="3335962" cy="7852370"/>
            </a:xfrm>
            <a:prstGeom prst="rect">
              <a:avLst/>
            </a:prstGeom>
          </p:spPr>
        </p:pic>
      </p:grpSp>
      <p:sp>
        <p:nvSpPr>
          <p:cNvPr id="36" name="Rectangle 35"/>
          <p:cNvSpPr/>
          <p:nvPr/>
        </p:nvSpPr>
        <p:spPr>
          <a:xfrm>
            <a:off x="2174488" y="2092384"/>
            <a:ext cx="6319807" cy="772107"/>
          </a:xfrm>
          <a:prstGeom prst="rect">
            <a:avLst/>
          </a:prstGeom>
          <a:solidFill>
            <a:srgbClr val="BF436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What does this word tell us about the character/setting/atmosphere?</a:t>
            </a:r>
          </a:p>
        </p:txBody>
      </p:sp>
      <p:sp>
        <p:nvSpPr>
          <p:cNvPr id="39" name="Rectangle 38"/>
          <p:cNvSpPr/>
          <p:nvPr/>
        </p:nvSpPr>
        <p:spPr>
          <a:xfrm>
            <a:off x="2174488" y="2897787"/>
            <a:ext cx="6319807" cy="495108"/>
          </a:xfrm>
          <a:prstGeom prst="rect">
            <a:avLst/>
          </a:prstGeom>
          <a:solidFill>
            <a:srgbClr val="F0649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How has the author’s choice of words created a feeling of…?</a:t>
            </a:r>
          </a:p>
        </p:txBody>
      </p:sp>
      <p:sp>
        <p:nvSpPr>
          <p:cNvPr id="40" name="Rectangle 39"/>
          <p:cNvSpPr/>
          <p:nvPr/>
        </p:nvSpPr>
        <p:spPr>
          <a:xfrm>
            <a:off x="2174488" y="3419525"/>
            <a:ext cx="6319807" cy="772107"/>
          </a:xfrm>
          <a:prstGeom prst="rect">
            <a:avLst/>
          </a:prstGeom>
          <a:solidFill>
            <a:srgbClr val="BF436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Look at that phrase which implies that the character/setting/atmosphere is…</a:t>
            </a:r>
          </a:p>
        </p:txBody>
      </p:sp>
      <p:sp>
        <p:nvSpPr>
          <p:cNvPr id="41" name="Rectangle 40"/>
          <p:cNvSpPr/>
          <p:nvPr/>
        </p:nvSpPr>
        <p:spPr>
          <a:xfrm>
            <a:off x="2174488" y="5018215"/>
            <a:ext cx="6319807" cy="772107"/>
          </a:xfrm>
          <a:prstGeom prst="rect">
            <a:avLst/>
          </a:prstGeom>
          <a:solidFill>
            <a:srgbClr val="BF436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Find and copy an example of personification from the text. Why is it used?</a:t>
            </a:r>
          </a:p>
        </p:txBody>
      </p:sp>
      <p:sp>
        <p:nvSpPr>
          <p:cNvPr id="42" name="Rectangle 41"/>
          <p:cNvSpPr/>
          <p:nvPr/>
        </p:nvSpPr>
        <p:spPr>
          <a:xfrm>
            <a:off x="2174488" y="5825050"/>
            <a:ext cx="6319807" cy="495108"/>
          </a:xfrm>
          <a:prstGeom prst="rect">
            <a:avLst/>
          </a:prstGeom>
          <a:solidFill>
            <a:srgbClr val="F0649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pc="-70" dirty="0">
                <a:latin typeface="Twinkl" pitchFamily="50" charset="0"/>
              </a:rPr>
              <a:t>Why did the author choose this particular verb/adjective/adverb?</a:t>
            </a:r>
          </a:p>
        </p:txBody>
      </p:sp>
      <p:sp>
        <p:nvSpPr>
          <p:cNvPr id="43" name="Rectangle 42"/>
          <p:cNvSpPr/>
          <p:nvPr/>
        </p:nvSpPr>
        <p:spPr>
          <a:xfrm>
            <a:off x="2174488" y="4226360"/>
            <a:ext cx="6319807" cy="772107"/>
          </a:xfrm>
          <a:prstGeom prst="rect">
            <a:avLst/>
          </a:prstGeom>
          <a:solidFill>
            <a:srgbClr val="F0649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Look for a simile/metaphor in the text.</a:t>
            </a:r>
            <a:br>
              <a:rPr lang="en-GB" dirty="0">
                <a:latin typeface="Twinkl" pitchFamily="50" charset="0"/>
              </a:rPr>
            </a:br>
            <a:r>
              <a:rPr lang="en-GB" dirty="0">
                <a:latin typeface="Twinkl" pitchFamily="50" charset="0"/>
              </a:rPr>
              <a:t>How does this add meaning?</a:t>
            </a:r>
          </a:p>
        </p:txBody>
      </p:sp>
      <p:grpSp>
        <p:nvGrpSpPr>
          <p:cNvPr id="21" name="Group 20"/>
          <p:cNvGrpSpPr/>
          <p:nvPr/>
        </p:nvGrpSpPr>
        <p:grpSpPr>
          <a:xfrm>
            <a:off x="187648" y="192269"/>
            <a:ext cx="526727" cy="526727"/>
            <a:chOff x="187648" y="192269"/>
            <a:chExt cx="526727" cy="526727"/>
          </a:xfrm>
        </p:grpSpPr>
        <p:sp>
          <p:nvSpPr>
            <p:cNvPr id="22" name="Oval 21">
              <a:hlinkClick r:id="rId3" action="ppaction://hlinksldjump"/>
            </p:cNvPr>
            <p:cNvSpPr/>
            <p:nvPr/>
          </p:nvSpPr>
          <p:spPr>
            <a:xfrm rot="10800000">
              <a:off x="187648" y="192269"/>
              <a:ext cx="526727" cy="526727"/>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0481" y="289920"/>
              <a:ext cx="301059" cy="331425"/>
            </a:xfrm>
            <a:prstGeom prst="rect">
              <a:avLst/>
            </a:prstGeom>
          </p:spPr>
        </p:pic>
      </p:grpSp>
      <p:grpSp>
        <p:nvGrpSpPr>
          <p:cNvPr id="24" name="Group 23"/>
          <p:cNvGrpSpPr/>
          <p:nvPr/>
        </p:nvGrpSpPr>
        <p:grpSpPr>
          <a:xfrm>
            <a:off x="8296183" y="6047290"/>
            <a:ext cx="526727" cy="526727"/>
            <a:chOff x="7365812" y="5420982"/>
            <a:chExt cx="672029" cy="672029"/>
          </a:xfrm>
          <a:effectLst>
            <a:outerShdw dist="88900" dir="3360000" sx="78000" sy="78000" algn="ctr" rotWithShape="0">
              <a:srgbClr val="000000">
                <a:alpha val="10000"/>
              </a:srgbClr>
            </a:outerShdw>
          </a:effectLst>
        </p:grpSpPr>
        <p:sp>
          <p:nvSpPr>
            <p:cNvPr id="25" name="Oval 24">
              <a:hlinkClick r:id="rId3" action="ppaction://hlinksldjump"/>
            </p:cNvPr>
            <p:cNvSpPr/>
            <p:nvPr/>
          </p:nvSpPr>
          <p:spPr>
            <a:xfrm>
              <a:off x="7365812" y="5420982"/>
              <a:ext cx="672029" cy="672029"/>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Right Arrow 25">
              <a:hlinkClick r:id="rId3" action="ppaction://hlinksldjump"/>
            </p:cNvPr>
            <p:cNvSpPr/>
            <p:nvPr/>
          </p:nvSpPr>
          <p:spPr>
            <a:xfrm>
              <a:off x="7524278" y="5600303"/>
              <a:ext cx="406371" cy="302111"/>
            </a:xfrm>
            <a:prstGeom prst="rightArrow">
              <a:avLst>
                <a:gd name="adj1" fmla="val 50000"/>
                <a:gd name="adj2" fmla="val 80955"/>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3799682897"/>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 presetClass="entr" presetSubtype="8" accel="22000" decel="5200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accel="22000" decel="52000"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500" fill="hold"/>
                                        <p:tgtEl>
                                          <p:spTgt spid="36"/>
                                        </p:tgtEl>
                                        <p:attrNameLst>
                                          <p:attrName>ppt_x</p:attrName>
                                        </p:attrNameLst>
                                      </p:cBhvr>
                                      <p:tavLst>
                                        <p:tav tm="0">
                                          <p:val>
                                            <p:strVal val="1+#ppt_w/2"/>
                                          </p:val>
                                        </p:tav>
                                        <p:tav tm="100000">
                                          <p:val>
                                            <p:strVal val="#ppt_x"/>
                                          </p:val>
                                        </p:tav>
                                      </p:tavLst>
                                    </p:anim>
                                    <p:anim calcmode="lin" valueType="num">
                                      <p:cBhvr additive="base">
                                        <p:cTn id="18" dur="500" fill="hold"/>
                                        <p:tgtEl>
                                          <p:spTgt spid="36"/>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accel="22000" decel="52000" fill="hold" grpId="0" nodeType="clickEffect">
                                  <p:stCondLst>
                                    <p:cond delay="0"/>
                                  </p:stCondLst>
                                  <p:childTnLst>
                                    <p:set>
                                      <p:cBhvr>
                                        <p:cTn id="22" dur="1" fill="hold">
                                          <p:stCondLst>
                                            <p:cond delay="0"/>
                                          </p:stCondLst>
                                        </p:cTn>
                                        <p:tgtEl>
                                          <p:spTgt spid="39"/>
                                        </p:tgtEl>
                                        <p:attrNameLst>
                                          <p:attrName>style.visibility</p:attrName>
                                        </p:attrNameLst>
                                      </p:cBhvr>
                                      <p:to>
                                        <p:strVal val="visible"/>
                                      </p:to>
                                    </p:set>
                                    <p:anim calcmode="lin" valueType="num">
                                      <p:cBhvr additive="base">
                                        <p:cTn id="23" dur="500" fill="hold"/>
                                        <p:tgtEl>
                                          <p:spTgt spid="39"/>
                                        </p:tgtEl>
                                        <p:attrNameLst>
                                          <p:attrName>ppt_x</p:attrName>
                                        </p:attrNameLst>
                                      </p:cBhvr>
                                      <p:tavLst>
                                        <p:tav tm="0">
                                          <p:val>
                                            <p:strVal val="1+#ppt_w/2"/>
                                          </p:val>
                                        </p:tav>
                                        <p:tav tm="100000">
                                          <p:val>
                                            <p:strVal val="#ppt_x"/>
                                          </p:val>
                                        </p:tav>
                                      </p:tavLst>
                                    </p:anim>
                                    <p:anim calcmode="lin" valueType="num">
                                      <p:cBhvr additive="base">
                                        <p:cTn id="24" dur="500" fill="hold"/>
                                        <p:tgtEl>
                                          <p:spTgt spid="39"/>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accel="22000" decel="52000" fill="hold" grpId="0" nodeType="click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additive="base">
                                        <p:cTn id="29" dur="500" fill="hold"/>
                                        <p:tgtEl>
                                          <p:spTgt spid="40"/>
                                        </p:tgtEl>
                                        <p:attrNameLst>
                                          <p:attrName>ppt_x</p:attrName>
                                        </p:attrNameLst>
                                      </p:cBhvr>
                                      <p:tavLst>
                                        <p:tav tm="0">
                                          <p:val>
                                            <p:strVal val="1+#ppt_w/2"/>
                                          </p:val>
                                        </p:tav>
                                        <p:tav tm="100000">
                                          <p:val>
                                            <p:strVal val="#ppt_x"/>
                                          </p:val>
                                        </p:tav>
                                      </p:tavLst>
                                    </p:anim>
                                    <p:anim calcmode="lin" valueType="num">
                                      <p:cBhvr additive="base">
                                        <p:cTn id="30" dur="500" fill="hold"/>
                                        <p:tgtEl>
                                          <p:spTgt spid="40"/>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accel="22000" decel="52000" fill="hold" grpId="0" nodeType="click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fill="hold"/>
                                        <p:tgtEl>
                                          <p:spTgt spid="43"/>
                                        </p:tgtEl>
                                        <p:attrNameLst>
                                          <p:attrName>ppt_x</p:attrName>
                                        </p:attrNameLst>
                                      </p:cBhvr>
                                      <p:tavLst>
                                        <p:tav tm="0">
                                          <p:val>
                                            <p:strVal val="1+#ppt_w/2"/>
                                          </p:val>
                                        </p:tav>
                                        <p:tav tm="100000">
                                          <p:val>
                                            <p:strVal val="#ppt_x"/>
                                          </p:val>
                                        </p:tav>
                                      </p:tavLst>
                                    </p:anim>
                                    <p:anim calcmode="lin" valueType="num">
                                      <p:cBhvr additive="base">
                                        <p:cTn id="36" dur="500" fill="hold"/>
                                        <p:tgtEl>
                                          <p:spTgt spid="43"/>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accel="22000" decel="52000" fill="hold" grpId="0" nodeType="click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500" fill="hold"/>
                                        <p:tgtEl>
                                          <p:spTgt spid="41"/>
                                        </p:tgtEl>
                                        <p:attrNameLst>
                                          <p:attrName>ppt_x</p:attrName>
                                        </p:attrNameLst>
                                      </p:cBhvr>
                                      <p:tavLst>
                                        <p:tav tm="0">
                                          <p:val>
                                            <p:strVal val="1+#ppt_w/2"/>
                                          </p:val>
                                        </p:tav>
                                        <p:tav tm="100000">
                                          <p:val>
                                            <p:strVal val="#ppt_x"/>
                                          </p:val>
                                        </p:tav>
                                      </p:tavLst>
                                    </p:anim>
                                    <p:anim calcmode="lin" valueType="num">
                                      <p:cBhvr additive="base">
                                        <p:cTn id="42" dur="50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accel="22000" decel="52000" fill="hold" grpId="0" nodeType="clickEffect">
                                  <p:stCondLst>
                                    <p:cond delay="0"/>
                                  </p:stCondLst>
                                  <p:childTnLst>
                                    <p:set>
                                      <p:cBhvr>
                                        <p:cTn id="46" dur="1" fill="hold">
                                          <p:stCondLst>
                                            <p:cond delay="0"/>
                                          </p:stCondLst>
                                        </p:cTn>
                                        <p:tgtEl>
                                          <p:spTgt spid="42"/>
                                        </p:tgtEl>
                                        <p:attrNameLst>
                                          <p:attrName>style.visibility</p:attrName>
                                        </p:attrNameLst>
                                      </p:cBhvr>
                                      <p:to>
                                        <p:strVal val="visible"/>
                                      </p:to>
                                    </p:set>
                                    <p:anim calcmode="lin" valueType="num">
                                      <p:cBhvr additive="base">
                                        <p:cTn id="47" dur="500" fill="hold"/>
                                        <p:tgtEl>
                                          <p:spTgt spid="42"/>
                                        </p:tgtEl>
                                        <p:attrNameLst>
                                          <p:attrName>ppt_x</p:attrName>
                                        </p:attrNameLst>
                                      </p:cBhvr>
                                      <p:tavLst>
                                        <p:tav tm="0">
                                          <p:val>
                                            <p:strVal val="1+#ppt_w/2"/>
                                          </p:val>
                                        </p:tav>
                                        <p:tav tm="100000">
                                          <p:val>
                                            <p:strVal val="#ppt_x"/>
                                          </p:val>
                                        </p:tav>
                                      </p:tavLst>
                                    </p:anim>
                                    <p:anim calcmode="lin" valueType="num">
                                      <p:cBhvr additive="base">
                                        <p:cTn id="48"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0" grpId="0" animBg="1"/>
      <p:bldP spid="41" grpId="0" animBg="1"/>
      <p:bldP spid="42" grpId="0" animBg="1"/>
      <p:bldP spid="4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800" dirty="0"/>
              <a:t>Who Are the Totally </a:t>
            </a:r>
            <a:r>
              <a:rPr lang="en-US" sz="2800" dirty="0" err="1"/>
              <a:t>Pawsome</a:t>
            </a:r>
            <a:r>
              <a:rPr lang="en-US" sz="2800" dirty="0"/>
              <a:t> Reading Gang?</a:t>
            </a:r>
            <a:endParaRPr lang="en-GB" sz="2800" dirty="0"/>
          </a:p>
        </p:txBody>
      </p:sp>
      <p:sp>
        <p:nvSpPr>
          <p:cNvPr id="4" name="Content Placeholder 6"/>
          <p:cNvSpPr txBox="1">
            <a:spLocks/>
          </p:cNvSpPr>
          <p:nvPr/>
        </p:nvSpPr>
        <p:spPr>
          <a:xfrm>
            <a:off x="755651" y="1294053"/>
            <a:ext cx="7632700" cy="749975"/>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latin typeface="Twinkl" pitchFamily="2" charset="0"/>
              </a:rPr>
              <a:t>The Totally </a:t>
            </a:r>
            <a:r>
              <a:rPr lang="en-GB" dirty="0" err="1">
                <a:latin typeface="Twinkl" pitchFamily="2" charset="0"/>
              </a:rPr>
              <a:t>Pawsome</a:t>
            </a:r>
            <a:r>
              <a:rPr lang="en-GB" dirty="0">
                <a:latin typeface="Twinkl" pitchFamily="2" charset="0"/>
              </a:rPr>
              <a:t> Reading Gang is a group of clever canines who each help with one of the reading content domains.</a:t>
            </a:r>
          </a:p>
        </p:txBody>
      </p:sp>
      <p:sp>
        <p:nvSpPr>
          <p:cNvPr id="5" name="Rectangle 4"/>
          <p:cNvSpPr/>
          <p:nvPr/>
        </p:nvSpPr>
        <p:spPr>
          <a:xfrm>
            <a:off x="755651" y="2136307"/>
            <a:ext cx="7632700" cy="495108"/>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latin typeface="Twinkl" pitchFamily="2" charset="0"/>
              </a:rPr>
              <a:t>Click on each dog to find out who they are and what they do.</a:t>
            </a:r>
            <a:endParaRPr lang="en-GB" dirty="0"/>
          </a:p>
        </p:txBody>
      </p:sp>
      <p:sp>
        <p:nvSpPr>
          <p:cNvPr id="2" name="Rectangle 1">
            <a:hlinkClick r:id="rId2" action="ppaction://hlinksldjump"/>
            <a:extLst>
              <a:ext uri="{FF2B5EF4-FFF2-40B4-BE49-F238E27FC236}">
                <a16:creationId xmlns:a16="http://schemas.microsoft.com/office/drawing/2014/main" id="{A192B744-F83B-4AB4-63E5-7D01AEF02968}"/>
              </a:ext>
            </a:extLst>
          </p:cNvPr>
          <p:cNvSpPr/>
          <p:nvPr/>
        </p:nvSpPr>
        <p:spPr>
          <a:xfrm>
            <a:off x="755651" y="3877805"/>
            <a:ext cx="1843537" cy="464331"/>
          </a:xfrm>
          <a:prstGeom prst="rect">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Vocabulary Victor</a:t>
            </a:r>
            <a:endParaRPr lang="en-GB" sz="1600" dirty="0"/>
          </a:p>
        </p:txBody>
      </p:sp>
      <p:sp>
        <p:nvSpPr>
          <p:cNvPr id="6" name="Rectangle 5">
            <a:hlinkClick r:id="rId3" action="ppaction://hlinksldjump"/>
            <a:extLst>
              <a:ext uri="{FF2B5EF4-FFF2-40B4-BE49-F238E27FC236}">
                <a16:creationId xmlns:a16="http://schemas.microsoft.com/office/drawing/2014/main" id="{FA2E1BA7-1B82-3133-11D5-0D1EDE946D8C}"/>
              </a:ext>
            </a:extLst>
          </p:cNvPr>
          <p:cNvSpPr/>
          <p:nvPr/>
        </p:nvSpPr>
        <p:spPr>
          <a:xfrm>
            <a:off x="6856195" y="3885107"/>
            <a:ext cx="1489803" cy="464331"/>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Predicting Pip</a:t>
            </a:r>
            <a:endParaRPr lang="en-GB" sz="1600" dirty="0"/>
          </a:p>
        </p:txBody>
      </p:sp>
      <p:sp>
        <p:nvSpPr>
          <p:cNvPr id="7" name="Rectangle 6">
            <a:hlinkClick r:id="rId4" action="ppaction://hlinksldjump"/>
            <a:extLst>
              <a:ext uri="{FF2B5EF4-FFF2-40B4-BE49-F238E27FC236}">
                <a16:creationId xmlns:a16="http://schemas.microsoft.com/office/drawing/2014/main" id="{20E3F52F-0BD1-78E7-C3B9-9D5D333C216B}"/>
              </a:ext>
            </a:extLst>
          </p:cNvPr>
          <p:cNvSpPr/>
          <p:nvPr/>
        </p:nvSpPr>
        <p:spPr>
          <a:xfrm>
            <a:off x="2961936" y="3882083"/>
            <a:ext cx="1514967" cy="464331"/>
          </a:xfrm>
          <a:prstGeom prst="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Inference Iggy</a:t>
            </a:r>
            <a:endParaRPr lang="en-GB" sz="1600" dirty="0"/>
          </a:p>
        </p:txBody>
      </p:sp>
      <p:grpSp>
        <p:nvGrpSpPr>
          <p:cNvPr id="8" name="Group 7">
            <a:extLst>
              <a:ext uri="{FF2B5EF4-FFF2-40B4-BE49-F238E27FC236}">
                <a16:creationId xmlns:a16="http://schemas.microsoft.com/office/drawing/2014/main" id="{74F363F4-E7DE-16C5-889D-0B06FEEF2EC8}"/>
              </a:ext>
            </a:extLst>
          </p:cNvPr>
          <p:cNvGrpSpPr/>
          <p:nvPr/>
        </p:nvGrpSpPr>
        <p:grpSpPr>
          <a:xfrm>
            <a:off x="3267175" y="2841307"/>
            <a:ext cx="914017" cy="1218555"/>
            <a:chOff x="5381005" y="3307982"/>
            <a:chExt cx="1399639" cy="1865980"/>
          </a:xfrm>
        </p:grpSpPr>
        <p:sp>
          <p:nvSpPr>
            <p:cNvPr id="9" name="Oval 8">
              <a:hlinkClick r:id="rId4" action="ppaction://hlinksldjump"/>
              <a:extLst>
                <a:ext uri="{FF2B5EF4-FFF2-40B4-BE49-F238E27FC236}">
                  <a16:creationId xmlns:a16="http://schemas.microsoft.com/office/drawing/2014/main" id="{2DFCB4E8-08C3-26EA-3461-67138EF349C1}"/>
                </a:ext>
              </a:extLst>
            </p:cNvPr>
            <p:cNvSpPr/>
            <p:nvPr/>
          </p:nvSpPr>
          <p:spPr>
            <a:xfrm>
              <a:off x="5381005" y="3522648"/>
              <a:ext cx="1385051" cy="1385051"/>
            </a:xfrm>
            <a:prstGeom prst="ellipse">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hlinkClick r:id="rId4" action="ppaction://hlinksldjump"/>
              <a:extLst>
                <a:ext uri="{FF2B5EF4-FFF2-40B4-BE49-F238E27FC236}">
                  <a16:creationId xmlns:a16="http://schemas.microsoft.com/office/drawing/2014/main" id="{850998EC-3B25-FB51-4AD8-04633047F41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51369" y="3307982"/>
              <a:ext cx="1329275" cy="1865980"/>
            </a:xfrm>
            <a:prstGeom prst="rect">
              <a:avLst/>
            </a:prstGeom>
          </p:spPr>
        </p:pic>
      </p:grpSp>
      <p:grpSp>
        <p:nvGrpSpPr>
          <p:cNvPr id="14" name="Group 13">
            <a:extLst>
              <a:ext uri="{FF2B5EF4-FFF2-40B4-BE49-F238E27FC236}">
                <a16:creationId xmlns:a16="http://schemas.microsoft.com/office/drawing/2014/main" id="{071D477C-D796-2A46-9C21-8AA57D225821}"/>
              </a:ext>
            </a:extLst>
          </p:cNvPr>
          <p:cNvGrpSpPr/>
          <p:nvPr/>
        </p:nvGrpSpPr>
        <p:grpSpPr>
          <a:xfrm>
            <a:off x="7111456" y="2756804"/>
            <a:ext cx="1072627" cy="1200368"/>
            <a:chOff x="3812316" y="3003044"/>
            <a:chExt cx="1642518" cy="1838130"/>
          </a:xfrm>
        </p:grpSpPr>
        <p:sp>
          <p:nvSpPr>
            <p:cNvPr id="15" name="Oval 14">
              <a:extLst>
                <a:ext uri="{FF2B5EF4-FFF2-40B4-BE49-F238E27FC236}">
                  <a16:creationId xmlns:a16="http://schemas.microsoft.com/office/drawing/2014/main" id="{904FAAA7-5C61-685E-73E3-F45372E6BBCB}"/>
                </a:ext>
              </a:extLst>
            </p:cNvPr>
            <p:cNvSpPr/>
            <p:nvPr/>
          </p:nvSpPr>
          <p:spPr>
            <a:xfrm>
              <a:off x="3869581" y="3456123"/>
              <a:ext cx="1385051" cy="1385051"/>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hlinkClick r:id="rId3" action="ppaction://hlinksldjump"/>
              <a:extLst>
                <a:ext uri="{FF2B5EF4-FFF2-40B4-BE49-F238E27FC236}">
                  <a16:creationId xmlns:a16="http://schemas.microsoft.com/office/drawing/2014/main" id="{DABC6A0B-485B-94AE-14F2-0D5B4644ECD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12316" y="3003044"/>
              <a:ext cx="1642518" cy="1793722"/>
            </a:xfrm>
            <a:prstGeom prst="rect">
              <a:avLst/>
            </a:prstGeom>
          </p:spPr>
        </p:pic>
      </p:grpSp>
      <p:grpSp>
        <p:nvGrpSpPr>
          <p:cNvPr id="17" name="Group 16">
            <a:extLst>
              <a:ext uri="{FF2B5EF4-FFF2-40B4-BE49-F238E27FC236}">
                <a16:creationId xmlns:a16="http://schemas.microsoft.com/office/drawing/2014/main" id="{9D10BFEF-3064-EA02-2C33-9B6CF93113C8}"/>
              </a:ext>
            </a:extLst>
          </p:cNvPr>
          <p:cNvGrpSpPr/>
          <p:nvPr/>
        </p:nvGrpSpPr>
        <p:grpSpPr>
          <a:xfrm>
            <a:off x="1069399" y="2756803"/>
            <a:ext cx="1018333" cy="1155924"/>
            <a:chOff x="484817" y="3071570"/>
            <a:chExt cx="1559379" cy="1770073"/>
          </a:xfrm>
        </p:grpSpPr>
        <p:sp>
          <p:nvSpPr>
            <p:cNvPr id="18" name="Oval 17">
              <a:hlinkClick r:id="rId2" action="ppaction://hlinksldjump"/>
              <a:extLst>
                <a:ext uri="{FF2B5EF4-FFF2-40B4-BE49-F238E27FC236}">
                  <a16:creationId xmlns:a16="http://schemas.microsoft.com/office/drawing/2014/main" id="{C5B97D80-F7F6-C30E-37F3-57AE1FAC10FA}"/>
                </a:ext>
              </a:extLst>
            </p:cNvPr>
            <p:cNvSpPr/>
            <p:nvPr/>
          </p:nvSpPr>
          <p:spPr>
            <a:xfrm>
              <a:off x="659145" y="3390545"/>
              <a:ext cx="1385051" cy="1385051"/>
            </a:xfrm>
            <a:prstGeom prst="ellipse">
              <a:avLst/>
            </a:prstGeom>
            <a:solidFill>
              <a:srgbClr val="BE0928"/>
            </a:solidFill>
            <a:ln>
              <a:solidFill>
                <a:srgbClr val="BE09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9" name="Picture 18">
              <a:hlinkClick r:id="rId2" action="ppaction://hlinksldjump"/>
              <a:extLst>
                <a:ext uri="{FF2B5EF4-FFF2-40B4-BE49-F238E27FC236}">
                  <a16:creationId xmlns:a16="http://schemas.microsoft.com/office/drawing/2014/main" id="{DE93CE21-45CB-19F8-9971-316E247811B0}"/>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23024" r="25149" b="14378"/>
            <a:stretch/>
          </p:blipFill>
          <p:spPr>
            <a:xfrm>
              <a:off x="484817" y="3071570"/>
              <a:ext cx="1515218" cy="1770073"/>
            </a:xfrm>
            <a:prstGeom prst="rect">
              <a:avLst/>
            </a:prstGeom>
          </p:spPr>
        </p:pic>
      </p:grpSp>
      <p:sp>
        <p:nvSpPr>
          <p:cNvPr id="20" name="Rectangle 19">
            <a:hlinkClick r:id="rId8" action="ppaction://hlinksldjump"/>
            <a:extLst>
              <a:ext uri="{FF2B5EF4-FFF2-40B4-BE49-F238E27FC236}">
                <a16:creationId xmlns:a16="http://schemas.microsoft.com/office/drawing/2014/main" id="{CD7D4FFE-ECDB-0EBC-569C-7340DB2506E3}"/>
              </a:ext>
            </a:extLst>
          </p:cNvPr>
          <p:cNvSpPr/>
          <p:nvPr/>
        </p:nvSpPr>
        <p:spPr>
          <a:xfrm>
            <a:off x="3719419" y="5597081"/>
            <a:ext cx="1740993" cy="464331"/>
          </a:xfrm>
          <a:prstGeom prst="rect">
            <a:avLst/>
          </a:prstGeom>
          <a:solidFill>
            <a:srgbClr val="F0629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Arlo the Author</a:t>
            </a:r>
            <a:endParaRPr lang="en-GB" sz="1600" dirty="0"/>
          </a:p>
        </p:txBody>
      </p:sp>
      <p:grpSp>
        <p:nvGrpSpPr>
          <p:cNvPr id="23" name="Group 22">
            <a:extLst>
              <a:ext uri="{FF2B5EF4-FFF2-40B4-BE49-F238E27FC236}">
                <a16:creationId xmlns:a16="http://schemas.microsoft.com/office/drawing/2014/main" id="{07718929-930F-C488-D1B8-597160097DC2}"/>
              </a:ext>
            </a:extLst>
          </p:cNvPr>
          <p:cNvGrpSpPr/>
          <p:nvPr/>
        </p:nvGrpSpPr>
        <p:grpSpPr>
          <a:xfrm>
            <a:off x="3993249" y="4369710"/>
            <a:ext cx="1110276" cy="1503678"/>
            <a:chOff x="2128429" y="2946913"/>
            <a:chExt cx="1700173" cy="2302589"/>
          </a:xfrm>
        </p:grpSpPr>
        <p:sp>
          <p:nvSpPr>
            <p:cNvPr id="24" name="Oval 23">
              <a:hlinkClick r:id="rId9" action="ppaction://hlinksldjump"/>
              <a:extLst>
                <a:ext uri="{FF2B5EF4-FFF2-40B4-BE49-F238E27FC236}">
                  <a16:creationId xmlns:a16="http://schemas.microsoft.com/office/drawing/2014/main" id="{940B6524-7816-9ACF-6A84-DF150B4DDB16}"/>
                </a:ext>
              </a:extLst>
            </p:cNvPr>
            <p:cNvSpPr/>
            <p:nvPr/>
          </p:nvSpPr>
          <p:spPr>
            <a:xfrm>
              <a:off x="2398512" y="3441342"/>
              <a:ext cx="1385051" cy="1385051"/>
            </a:xfrm>
            <a:prstGeom prst="ellipse">
              <a:avLst/>
            </a:prstGeom>
            <a:solidFill>
              <a:srgbClr val="F062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a:hlinkClick r:id="rId8" action="ppaction://hlinksldjump"/>
              <a:extLst>
                <a:ext uri="{FF2B5EF4-FFF2-40B4-BE49-F238E27FC236}">
                  <a16:creationId xmlns:a16="http://schemas.microsoft.com/office/drawing/2014/main" id="{4CA26C57-59E3-CEDE-8901-304D22FF16C9}"/>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14430" r="33358"/>
            <a:stretch/>
          </p:blipFill>
          <p:spPr>
            <a:xfrm>
              <a:off x="2128429" y="2946913"/>
              <a:ext cx="1700173" cy="2302589"/>
            </a:xfrm>
            <a:prstGeom prst="rect">
              <a:avLst/>
            </a:prstGeom>
          </p:spPr>
        </p:pic>
      </p:grpSp>
      <p:sp>
        <p:nvSpPr>
          <p:cNvPr id="30" name="Rectangle 29">
            <a:hlinkClick r:id="rId11" action="ppaction://hlinksldjump"/>
            <a:extLst>
              <a:ext uri="{FF2B5EF4-FFF2-40B4-BE49-F238E27FC236}">
                <a16:creationId xmlns:a16="http://schemas.microsoft.com/office/drawing/2014/main" id="{25375356-69E8-B199-0A03-A022B3CEA0E0}"/>
              </a:ext>
            </a:extLst>
          </p:cNvPr>
          <p:cNvSpPr/>
          <p:nvPr/>
        </p:nvSpPr>
        <p:spPr>
          <a:xfrm>
            <a:off x="5670392" y="5593214"/>
            <a:ext cx="1837597" cy="710552"/>
          </a:xfrm>
          <a:prstGeom prst="rect">
            <a:avLst/>
          </a:prstGeom>
          <a:solidFill>
            <a:srgbClr val="F78D2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Cassie the Commentator</a:t>
            </a:r>
            <a:endParaRPr lang="en-GB" sz="1600" dirty="0"/>
          </a:p>
        </p:txBody>
      </p:sp>
      <p:grpSp>
        <p:nvGrpSpPr>
          <p:cNvPr id="32" name="Group 31">
            <a:extLst>
              <a:ext uri="{FF2B5EF4-FFF2-40B4-BE49-F238E27FC236}">
                <a16:creationId xmlns:a16="http://schemas.microsoft.com/office/drawing/2014/main" id="{6171467B-B779-6D56-96B4-FED78207609B}"/>
              </a:ext>
            </a:extLst>
          </p:cNvPr>
          <p:cNvGrpSpPr/>
          <p:nvPr/>
        </p:nvGrpSpPr>
        <p:grpSpPr>
          <a:xfrm>
            <a:off x="6040187" y="4490045"/>
            <a:ext cx="1011907" cy="1103171"/>
            <a:chOff x="2250347" y="3137103"/>
            <a:chExt cx="1549538" cy="1689290"/>
          </a:xfrm>
        </p:grpSpPr>
        <p:sp>
          <p:nvSpPr>
            <p:cNvPr id="35" name="Oval 34">
              <a:hlinkClick r:id="rId9" action="ppaction://hlinksldjump"/>
              <a:extLst>
                <a:ext uri="{FF2B5EF4-FFF2-40B4-BE49-F238E27FC236}">
                  <a16:creationId xmlns:a16="http://schemas.microsoft.com/office/drawing/2014/main" id="{1ABBE97C-3FF1-D6CC-AF74-EDEE3F9A80B0}"/>
                </a:ext>
              </a:extLst>
            </p:cNvPr>
            <p:cNvSpPr/>
            <p:nvPr/>
          </p:nvSpPr>
          <p:spPr>
            <a:xfrm>
              <a:off x="2398512" y="3441342"/>
              <a:ext cx="1385051" cy="1385051"/>
            </a:xfrm>
            <a:prstGeom prst="ellipse">
              <a:avLst/>
            </a:prstGeom>
            <a:solidFill>
              <a:srgbClr val="F78D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4" name="Picture 43">
              <a:hlinkClick r:id="rId11" action="ppaction://hlinksldjump"/>
              <a:extLst>
                <a:ext uri="{FF2B5EF4-FFF2-40B4-BE49-F238E27FC236}">
                  <a16:creationId xmlns:a16="http://schemas.microsoft.com/office/drawing/2014/main" id="{8358BE1B-61A2-308A-A714-CA4760A2FA40}"/>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250347" y="3137103"/>
              <a:ext cx="1549538" cy="1682694"/>
            </a:xfrm>
            <a:prstGeom prst="rect">
              <a:avLst/>
            </a:prstGeom>
          </p:spPr>
        </p:pic>
      </p:grpSp>
      <p:sp>
        <p:nvSpPr>
          <p:cNvPr id="53" name="Rectangle 52">
            <a:hlinkClick r:id="rId9" action="ppaction://hlinksldjump"/>
            <a:extLst>
              <a:ext uri="{FF2B5EF4-FFF2-40B4-BE49-F238E27FC236}">
                <a16:creationId xmlns:a16="http://schemas.microsoft.com/office/drawing/2014/main" id="{BAB25CDD-30FB-1205-FA28-4D5CB5C4B571}"/>
              </a:ext>
            </a:extLst>
          </p:cNvPr>
          <p:cNvSpPr/>
          <p:nvPr/>
        </p:nvSpPr>
        <p:spPr>
          <a:xfrm>
            <a:off x="2002909" y="5597082"/>
            <a:ext cx="1384940" cy="464331"/>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Rex Retriever</a:t>
            </a:r>
            <a:endParaRPr lang="en-GB" sz="1600" dirty="0"/>
          </a:p>
        </p:txBody>
      </p:sp>
      <p:sp>
        <p:nvSpPr>
          <p:cNvPr id="54" name="Rectangle 53">
            <a:hlinkClick r:id="rId13" action="ppaction://hlinksldjump"/>
            <a:extLst>
              <a:ext uri="{FF2B5EF4-FFF2-40B4-BE49-F238E27FC236}">
                <a16:creationId xmlns:a16="http://schemas.microsoft.com/office/drawing/2014/main" id="{582981D8-6B99-C3AC-E2A9-99DE49969359}"/>
              </a:ext>
            </a:extLst>
          </p:cNvPr>
          <p:cNvSpPr/>
          <p:nvPr/>
        </p:nvSpPr>
        <p:spPr>
          <a:xfrm>
            <a:off x="4579314" y="3889414"/>
            <a:ext cx="2114966" cy="464331"/>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Summarising Sheba</a:t>
            </a:r>
            <a:endParaRPr lang="en-GB" sz="1600" dirty="0"/>
          </a:p>
        </p:txBody>
      </p:sp>
      <p:grpSp>
        <p:nvGrpSpPr>
          <p:cNvPr id="55" name="Group 54">
            <a:extLst>
              <a:ext uri="{FF2B5EF4-FFF2-40B4-BE49-F238E27FC236}">
                <a16:creationId xmlns:a16="http://schemas.microsoft.com/office/drawing/2014/main" id="{BF4720CF-275C-3961-9288-77B58A258E4E}"/>
              </a:ext>
            </a:extLst>
          </p:cNvPr>
          <p:cNvGrpSpPr/>
          <p:nvPr/>
        </p:nvGrpSpPr>
        <p:grpSpPr>
          <a:xfrm>
            <a:off x="2231857" y="4532054"/>
            <a:ext cx="915767" cy="1178991"/>
            <a:chOff x="2381244" y="3195509"/>
            <a:chExt cx="1402319" cy="1805394"/>
          </a:xfrm>
        </p:grpSpPr>
        <p:sp>
          <p:nvSpPr>
            <p:cNvPr id="56" name="Oval 55">
              <a:hlinkClick r:id="rId9" action="ppaction://hlinksldjump"/>
              <a:extLst>
                <a:ext uri="{FF2B5EF4-FFF2-40B4-BE49-F238E27FC236}">
                  <a16:creationId xmlns:a16="http://schemas.microsoft.com/office/drawing/2014/main" id="{0A5F7F64-2F1B-72C1-FABB-41685FEC0D28}"/>
                </a:ext>
              </a:extLst>
            </p:cNvPr>
            <p:cNvSpPr/>
            <p:nvPr/>
          </p:nvSpPr>
          <p:spPr>
            <a:xfrm>
              <a:off x="2398512" y="3441342"/>
              <a:ext cx="1385051" cy="1385051"/>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7" name="Picture 56">
              <a:hlinkClick r:id="rId9" action="ppaction://hlinksldjump"/>
              <a:extLst>
                <a:ext uri="{FF2B5EF4-FFF2-40B4-BE49-F238E27FC236}">
                  <a16:creationId xmlns:a16="http://schemas.microsoft.com/office/drawing/2014/main" id="{221B681A-3718-CA1C-3B5D-274D5C215647}"/>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l="1" r="-1770"/>
            <a:stretch/>
          </p:blipFill>
          <p:spPr>
            <a:xfrm>
              <a:off x="2381244" y="3195509"/>
              <a:ext cx="1385052" cy="1805394"/>
            </a:xfrm>
            <a:prstGeom prst="rect">
              <a:avLst/>
            </a:prstGeom>
          </p:spPr>
        </p:pic>
      </p:grpSp>
      <p:grpSp>
        <p:nvGrpSpPr>
          <p:cNvPr id="58" name="Group 57">
            <a:extLst>
              <a:ext uri="{FF2B5EF4-FFF2-40B4-BE49-F238E27FC236}">
                <a16:creationId xmlns:a16="http://schemas.microsoft.com/office/drawing/2014/main" id="{D6432700-685B-AAC4-D1E7-C7CE57C0D3A1}"/>
              </a:ext>
            </a:extLst>
          </p:cNvPr>
          <p:cNvGrpSpPr/>
          <p:nvPr/>
        </p:nvGrpSpPr>
        <p:grpSpPr>
          <a:xfrm>
            <a:off x="5135696" y="2899348"/>
            <a:ext cx="941887" cy="1097883"/>
            <a:chOff x="6987216" y="3329151"/>
            <a:chExt cx="1442316" cy="1681194"/>
          </a:xfrm>
        </p:grpSpPr>
        <p:sp>
          <p:nvSpPr>
            <p:cNvPr id="59" name="Oval 58">
              <a:hlinkClick r:id="rId13" action="ppaction://hlinksldjump"/>
              <a:extLst>
                <a:ext uri="{FF2B5EF4-FFF2-40B4-BE49-F238E27FC236}">
                  <a16:creationId xmlns:a16="http://schemas.microsoft.com/office/drawing/2014/main" id="{B35C64D6-D7D0-C666-7DC7-F9DF214EFEC0}"/>
                </a:ext>
              </a:extLst>
            </p:cNvPr>
            <p:cNvSpPr/>
            <p:nvPr/>
          </p:nvSpPr>
          <p:spPr>
            <a:xfrm>
              <a:off x="6987216" y="3519567"/>
              <a:ext cx="1385051" cy="1385051"/>
            </a:xfrm>
            <a:prstGeom prst="ellipse">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0" name="Picture 59">
              <a:hlinkClick r:id="rId13" action="ppaction://hlinksldjump"/>
              <a:extLst>
                <a:ext uri="{FF2B5EF4-FFF2-40B4-BE49-F238E27FC236}">
                  <a16:creationId xmlns:a16="http://schemas.microsoft.com/office/drawing/2014/main" id="{C2CE3674-E9EF-B7AC-05B6-A4B9C36C73E4}"/>
                </a:ext>
              </a:extLst>
            </p:cNvPr>
            <p:cNvPicPr>
              <a:picLocks noChangeAspect="1"/>
            </p:cNvPicPr>
            <p:nvPr/>
          </p:nvPicPr>
          <p:blipFill>
            <a:blip r:embed="rId15" cstate="print">
              <a:extLst>
                <a:ext uri="{28A0092B-C50C-407E-A947-70E740481C1C}">
                  <a14:useLocalDpi xmlns:a14="http://schemas.microsoft.com/office/drawing/2010/main" val="0"/>
                </a:ext>
              </a:extLst>
            </a:blip>
            <a:srcRect t="536" b="536"/>
            <a:stretch/>
          </p:blipFill>
          <p:spPr>
            <a:xfrm>
              <a:off x="7021928" y="3329151"/>
              <a:ext cx="1407604" cy="1681194"/>
            </a:xfrm>
            <a:prstGeom prst="rect">
              <a:avLst/>
            </a:prstGeom>
          </p:spPr>
        </p:pic>
      </p:grpSp>
    </p:spTree>
    <p:extLst>
      <p:ext uri="{BB962C8B-B14F-4D97-AF65-F5344CB8AC3E}">
        <p14:creationId xmlns:p14="http://schemas.microsoft.com/office/powerpoint/2010/main" val="668209991"/>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22000" decel="6000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22000" decel="6000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accel="22000" decel="6000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2" presetClass="entr" presetSubtype="4" accel="22000" decel="6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accel="22000" decel="6000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childTnLst>
                          </p:cTn>
                        </p:par>
                        <p:par>
                          <p:cTn id="31" fill="hold">
                            <p:stCondLst>
                              <p:cond delay="500"/>
                            </p:stCondLst>
                            <p:childTnLst>
                              <p:par>
                                <p:cTn id="32" presetID="2" presetClass="entr" presetSubtype="4" accel="22000" decel="60000"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ppt_x"/>
                                          </p:val>
                                        </p:tav>
                                        <p:tav tm="100000">
                                          <p:val>
                                            <p:strVal val="#ppt_x"/>
                                          </p:val>
                                        </p:tav>
                                      </p:tavLst>
                                    </p:anim>
                                    <p:anim calcmode="lin" valueType="num">
                                      <p:cBhvr additive="base">
                                        <p:cTn id="3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accel="22000" decel="60000" fill="hold" nodeType="click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additive="base">
                                        <p:cTn id="40" dur="500" fill="hold"/>
                                        <p:tgtEl>
                                          <p:spTgt spid="23"/>
                                        </p:tgtEl>
                                        <p:attrNameLst>
                                          <p:attrName>ppt_x</p:attrName>
                                        </p:attrNameLst>
                                      </p:cBhvr>
                                      <p:tavLst>
                                        <p:tav tm="0">
                                          <p:val>
                                            <p:strVal val="#ppt_x"/>
                                          </p:val>
                                        </p:tav>
                                        <p:tav tm="100000">
                                          <p:val>
                                            <p:strVal val="#ppt_x"/>
                                          </p:val>
                                        </p:tav>
                                      </p:tavLst>
                                    </p:anim>
                                    <p:anim calcmode="lin" valueType="num">
                                      <p:cBhvr additive="base">
                                        <p:cTn id="41" dur="500" fill="hold"/>
                                        <p:tgtEl>
                                          <p:spTgt spid="23"/>
                                        </p:tgtEl>
                                        <p:attrNameLst>
                                          <p:attrName>ppt_y</p:attrName>
                                        </p:attrNameLst>
                                      </p:cBhvr>
                                      <p:tavLst>
                                        <p:tav tm="0">
                                          <p:val>
                                            <p:strVal val="1+#ppt_h/2"/>
                                          </p:val>
                                        </p:tav>
                                        <p:tav tm="100000">
                                          <p:val>
                                            <p:strVal val="#ppt_y"/>
                                          </p:val>
                                        </p:tav>
                                      </p:tavLst>
                                    </p:anim>
                                  </p:childTnLst>
                                </p:cTn>
                              </p:par>
                            </p:childTnLst>
                          </p:cTn>
                        </p:par>
                        <p:par>
                          <p:cTn id="42" fill="hold">
                            <p:stCondLst>
                              <p:cond delay="500"/>
                            </p:stCondLst>
                            <p:childTnLst>
                              <p:par>
                                <p:cTn id="43" presetID="2" presetClass="entr" presetSubtype="4" accel="22000" decel="60000"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500" fill="hold"/>
                                        <p:tgtEl>
                                          <p:spTgt spid="20"/>
                                        </p:tgtEl>
                                        <p:attrNameLst>
                                          <p:attrName>ppt_x</p:attrName>
                                        </p:attrNameLst>
                                      </p:cBhvr>
                                      <p:tavLst>
                                        <p:tav tm="0">
                                          <p:val>
                                            <p:strVal val="#ppt_x"/>
                                          </p:val>
                                        </p:tav>
                                        <p:tav tm="100000">
                                          <p:val>
                                            <p:strVal val="#ppt_x"/>
                                          </p:val>
                                        </p:tav>
                                      </p:tavLst>
                                    </p:anim>
                                    <p:anim calcmode="lin" valueType="num">
                                      <p:cBhvr additive="base">
                                        <p:cTn id="4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accel="22000" decel="60000" fill="hold" nodeType="click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fill="hold"/>
                                        <p:tgtEl>
                                          <p:spTgt spid="32"/>
                                        </p:tgtEl>
                                        <p:attrNameLst>
                                          <p:attrName>ppt_x</p:attrName>
                                        </p:attrNameLst>
                                      </p:cBhvr>
                                      <p:tavLst>
                                        <p:tav tm="0">
                                          <p:val>
                                            <p:strVal val="#ppt_x"/>
                                          </p:val>
                                        </p:tav>
                                        <p:tav tm="100000">
                                          <p:val>
                                            <p:strVal val="#ppt_x"/>
                                          </p:val>
                                        </p:tav>
                                      </p:tavLst>
                                    </p:anim>
                                    <p:anim calcmode="lin" valueType="num">
                                      <p:cBhvr additive="base">
                                        <p:cTn id="52" dur="500" fill="hold"/>
                                        <p:tgtEl>
                                          <p:spTgt spid="32"/>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2" presetClass="entr" presetSubtype="4" accel="22000" decel="60000" fill="hold" grpId="0" nodeType="after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additive="base">
                                        <p:cTn id="56" dur="500" fill="hold"/>
                                        <p:tgtEl>
                                          <p:spTgt spid="30"/>
                                        </p:tgtEl>
                                        <p:attrNameLst>
                                          <p:attrName>ppt_x</p:attrName>
                                        </p:attrNameLst>
                                      </p:cBhvr>
                                      <p:tavLst>
                                        <p:tav tm="0">
                                          <p:val>
                                            <p:strVal val="#ppt_x"/>
                                          </p:val>
                                        </p:tav>
                                        <p:tav tm="100000">
                                          <p:val>
                                            <p:strVal val="#ppt_x"/>
                                          </p:val>
                                        </p:tav>
                                      </p:tavLst>
                                    </p:anim>
                                    <p:anim calcmode="lin" valueType="num">
                                      <p:cBhvr additive="base">
                                        <p:cTn id="57"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20" grpId="0" animBg="1"/>
      <p:bldP spid="3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a:off x="2527125" y="1859854"/>
            <a:ext cx="5801628" cy="1215305"/>
          </a:xfrm>
          <a:prstGeom prst="rect">
            <a:avLst/>
          </a:prstGeom>
          <a:solidFill>
            <a:srgbClr val="F78D2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lnSpc>
                <a:spcPct val="120000"/>
              </a:lnSpc>
            </a:pPr>
            <a:r>
              <a:rPr lang="en-US" b="1">
                <a:latin typeface="Twinkl" pitchFamily="50" charset="0"/>
              </a:rPr>
              <a:t>2f: </a:t>
            </a:r>
            <a:r>
              <a:rPr lang="en-US">
                <a:latin typeface="Twinkl" pitchFamily="50" charset="0"/>
              </a:rPr>
              <a:t>Identify/explain how information/narrative content is related and contributes to meaning as a whole. </a:t>
            </a:r>
          </a:p>
          <a:p>
            <a:pPr algn="ctr">
              <a:lnSpc>
                <a:spcPct val="120000"/>
              </a:lnSpc>
            </a:pPr>
            <a:r>
              <a:rPr lang="en-US" b="1" dirty="0">
                <a:latin typeface="Twinkl" pitchFamily="50" charset="0"/>
              </a:rPr>
              <a:t>2h: </a:t>
            </a:r>
            <a:r>
              <a:rPr lang="en-US" dirty="0">
                <a:latin typeface="Twinkl" pitchFamily="50" charset="0"/>
              </a:rPr>
              <a:t>Make comparisons within the text.</a:t>
            </a:r>
          </a:p>
        </p:txBody>
      </p:sp>
      <p:sp>
        <p:nvSpPr>
          <p:cNvPr id="6" name="Title 5"/>
          <p:cNvSpPr>
            <a:spLocks noGrp="1"/>
          </p:cNvSpPr>
          <p:nvPr>
            <p:ph type="title"/>
          </p:nvPr>
        </p:nvSpPr>
        <p:spPr/>
        <p:txBody>
          <a:bodyPr/>
          <a:lstStyle/>
          <a:p>
            <a:r>
              <a:rPr lang="en-GB" sz="3200" dirty="0">
                <a:latin typeface="Twinkl" pitchFamily="50" charset="0"/>
              </a:rPr>
              <a:t>What Does </a:t>
            </a:r>
            <a:r>
              <a:rPr lang="en-GB" sz="3200" dirty="0">
                <a:solidFill>
                  <a:schemeClr val="accent2"/>
                </a:solidFill>
                <a:latin typeface="Twinkl" pitchFamily="50" charset="0"/>
              </a:rPr>
              <a:t>Cassie the Commentator </a:t>
            </a:r>
            <a:r>
              <a:rPr lang="en-GB" sz="3200" dirty="0">
                <a:latin typeface="Twinkl" pitchFamily="50" charset="0"/>
              </a:rPr>
              <a:t>Do?</a:t>
            </a:r>
            <a:endParaRPr lang="en-GB" sz="3200" dirty="0"/>
          </a:p>
        </p:txBody>
      </p:sp>
      <p:grpSp>
        <p:nvGrpSpPr>
          <p:cNvPr id="10" name="Group 9"/>
          <p:cNvGrpSpPr/>
          <p:nvPr/>
        </p:nvGrpSpPr>
        <p:grpSpPr>
          <a:xfrm>
            <a:off x="2126873" y="1473201"/>
            <a:ext cx="6257634" cy="412642"/>
            <a:chOff x="265022" y="2056535"/>
            <a:chExt cx="8303252" cy="412642"/>
          </a:xfrm>
          <a:solidFill>
            <a:srgbClr val="E048C3"/>
          </a:solidFill>
        </p:grpSpPr>
        <p:sp>
          <p:nvSpPr>
            <p:cNvPr id="23" name="Snip Single Corner Rectangle 22"/>
            <p:cNvSpPr/>
            <p:nvPr/>
          </p:nvSpPr>
          <p:spPr>
            <a:xfrm>
              <a:off x="265022" y="2056535"/>
              <a:ext cx="8229273" cy="412642"/>
            </a:xfrm>
            <a:prstGeom prst="snip1Rect">
              <a:avLst>
                <a:gd name="adj" fmla="val 50000"/>
              </a:avLst>
            </a:prstGeom>
            <a:solidFill>
              <a:srgbClr val="E143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TextBox 23"/>
            <p:cNvSpPr txBox="1"/>
            <p:nvPr/>
          </p:nvSpPr>
          <p:spPr>
            <a:xfrm>
              <a:off x="579743" y="2079797"/>
              <a:ext cx="7988531" cy="338554"/>
            </a:xfrm>
            <a:prstGeom prst="rect">
              <a:avLst/>
            </a:prstGeom>
            <a:noFill/>
          </p:spPr>
          <p:txBody>
            <a:bodyPr wrap="square" rtlCol="0">
              <a:spAutoFit/>
            </a:bodyPr>
            <a:lstStyle/>
            <a:p>
              <a:r>
                <a:rPr lang="en-GB" sz="1600" dirty="0">
                  <a:solidFill>
                    <a:schemeClr val="bg1"/>
                  </a:solidFill>
                  <a:latin typeface="Twinkl" pitchFamily="50" charset="0"/>
                </a:rPr>
                <a:t>Cassie the Commentator helps with content domains </a:t>
              </a:r>
              <a:r>
                <a:rPr lang="en-GB" sz="1600" b="1" dirty="0">
                  <a:solidFill>
                    <a:schemeClr val="bg1"/>
                  </a:solidFill>
                  <a:latin typeface="Twinkl" pitchFamily="50" charset="0"/>
                </a:rPr>
                <a:t>2f and 2h</a:t>
              </a:r>
              <a:r>
                <a:rPr lang="en-GB" sz="1600" dirty="0">
                  <a:solidFill>
                    <a:schemeClr val="bg1"/>
                  </a:solidFill>
                  <a:latin typeface="Twinkl" pitchFamily="50" charset="0"/>
                </a:rPr>
                <a:t>:</a:t>
              </a:r>
            </a:p>
          </p:txBody>
        </p:sp>
      </p:grpSp>
      <p:sp>
        <p:nvSpPr>
          <p:cNvPr id="28" name="Snip Single Corner Rectangle 27"/>
          <p:cNvSpPr/>
          <p:nvPr/>
        </p:nvSpPr>
        <p:spPr>
          <a:xfrm>
            <a:off x="980044" y="3544619"/>
            <a:ext cx="7348707" cy="434833"/>
          </a:xfrm>
          <a:prstGeom prst="snip1Rect">
            <a:avLst>
              <a:gd name="adj" fmla="val 0"/>
            </a:avLst>
          </a:prstGeom>
          <a:solidFill>
            <a:srgbClr val="E143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Twinkl" pitchFamily="50" charset="0"/>
              </a:rPr>
              <a:t>This means that she is there to help you to do two things:</a:t>
            </a:r>
          </a:p>
        </p:txBody>
      </p:sp>
      <p:sp>
        <p:nvSpPr>
          <p:cNvPr id="50" name="Content Placeholder 6"/>
          <p:cNvSpPr txBox="1">
            <a:spLocks/>
          </p:cNvSpPr>
          <p:nvPr/>
        </p:nvSpPr>
        <p:spPr>
          <a:xfrm>
            <a:off x="852463" y="3952132"/>
            <a:ext cx="6654645" cy="2259809"/>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buFont typeface="Arial" panose="020B0604020202020204" pitchFamily="34" charset="0"/>
              <a:buChar char="•"/>
            </a:pPr>
            <a:r>
              <a:rPr lang="en-GB" dirty="0">
                <a:latin typeface="Twinkl" pitchFamily="50" charset="0"/>
              </a:rPr>
              <a:t>explain how certain parts of a text build or change an overall message or meaning;</a:t>
            </a:r>
          </a:p>
          <a:p>
            <a:pPr marL="285750" indent="-285750">
              <a:buFont typeface="Arial" panose="020B0604020202020204" pitchFamily="34" charset="0"/>
              <a:buChar char="•"/>
            </a:pPr>
            <a:r>
              <a:rPr lang="en-GB" dirty="0">
                <a:latin typeface="Twinkl" pitchFamily="50" charset="0"/>
              </a:rPr>
              <a:t>say how characters or events within the story are similar to or different from each other or how a single character changes over the course of a story.</a:t>
            </a:r>
          </a:p>
        </p:txBody>
      </p:sp>
      <p:grpSp>
        <p:nvGrpSpPr>
          <p:cNvPr id="63" name="Group 62"/>
          <p:cNvGrpSpPr/>
          <p:nvPr/>
        </p:nvGrpSpPr>
        <p:grpSpPr>
          <a:xfrm>
            <a:off x="187648" y="192269"/>
            <a:ext cx="526727" cy="526727"/>
            <a:chOff x="187648" y="192269"/>
            <a:chExt cx="526727" cy="526727"/>
          </a:xfrm>
        </p:grpSpPr>
        <p:sp>
          <p:nvSpPr>
            <p:cNvPr id="25" name="Oval 24">
              <a:hlinkClick r:id="rId2" action="ppaction://hlinksldjump"/>
            </p:cNvPr>
            <p:cNvSpPr/>
            <p:nvPr/>
          </p:nvSpPr>
          <p:spPr>
            <a:xfrm rot="10800000">
              <a:off x="187648" y="192269"/>
              <a:ext cx="526727" cy="526727"/>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2" name="Picture 61">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0481" y="289920"/>
              <a:ext cx="301059" cy="331425"/>
            </a:xfrm>
            <a:prstGeom prst="rect">
              <a:avLst/>
            </a:prstGeom>
          </p:spPr>
        </p:pic>
      </p:grpSp>
      <p:grpSp>
        <p:nvGrpSpPr>
          <p:cNvPr id="31" name="Group 30"/>
          <p:cNvGrpSpPr/>
          <p:nvPr/>
        </p:nvGrpSpPr>
        <p:grpSpPr>
          <a:xfrm>
            <a:off x="8296183" y="6047290"/>
            <a:ext cx="526727" cy="526727"/>
            <a:chOff x="7365812" y="5420982"/>
            <a:chExt cx="672029" cy="672029"/>
          </a:xfrm>
          <a:effectLst>
            <a:outerShdw dist="88900" dir="3360000" sx="78000" sy="78000" algn="ctr" rotWithShape="0">
              <a:srgbClr val="000000">
                <a:alpha val="10000"/>
              </a:srgbClr>
            </a:outerShdw>
          </a:effectLst>
        </p:grpSpPr>
        <p:sp>
          <p:nvSpPr>
            <p:cNvPr id="32" name="Oval 31">
              <a:hlinkClick r:id="" action="ppaction://hlinkshowjump?jump=nextslide"/>
            </p:cNvPr>
            <p:cNvSpPr/>
            <p:nvPr/>
          </p:nvSpPr>
          <p:spPr>
            <a:xfrm>
              <a:off x="7365812" y="5420982"/>
              <a:ext cx="672029" cy="672029"/>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3" name="Right Arrow 32">
              <a:hlinkClick r:id="" action="ppaction://hlinkshowjump?jump=nextslide"/>
            </p:cNvPr>
            <p:cNvSpPr/>
            <p:nvPr/>
          </p:nvSpPr>
          <p:spPr>
            <a:xfrm>
              <a:off x="7524278" y="5600303"/>
              <a:ext cx="406371" cy="302111"/>
            </a:xfrm>
            <a:prstGeom prst="rightArrow">
              <a:avLst>
                <a:gd name="adj1" fmla="val 50000"/>
                <a:gd name="adj2" fmla="val 80955"/>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3" name="Group 2"/>
          <p:cNvGrpSpPr/>
          <p:nvPr/>
        </p:nvGrpSpPr>
        <p:grpSpPr>
          <a:xfrm>
            <a:off x="714375" y="1288483"/>
            <a:ext cx="1870106" cy="1848826"/>
            <a:chOff x="714375" y="1288483"/>
            <a:chExt cx="1870106" cy="1848826"/>
          </a:xfrm>
        </p:grpSpPr>
        <p:grpSp>
          <p:nvGrpSpPr>
            <p:cNvPr id="13" name="Group 12"/>
            <p:cNvGrpSpPr/>
            <p:nvPr/>
          </p:nvGrpSpPr>
          <p:grpSpPr>
            <a:xfrm>
              <a:off x="714375" y="1328176"/>
              <a:ext cx="1833934" cy="1809133"/>
              <a:chOff x="1003277" y="3182186"/>
              <a:chExt cx="1833934" cy="1809133"/>
            </a:xfrm>
          </p:grpSpPr>
          <p:sp>
            <p:nvSpPr>
              <p:cNvPr id="42" name="Oval 41"/>
              <p:cNvSpPr/>
              <p:nvPr/>
            </p:nvSpPr>
            <p:spPr>
              <a:xfrm>
                <a:off x="1003277" y="3295473"/>
                <a:ext cx="1695846" cy="1695846"/>
              </a:xfrm>
              <a:prstGeom prst="ellipse">
                <a:avLst/>
              </a:prstGeom>
              <a:solidFill>
                <a:srgbClr val="E14312"/>
              </a:solidFill>
              <a:ln w="28575">
                <a:solidFill>
                  <a:srgbClr val="E1431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Oval 42"/>
              <p:cNvSpPr/>
              <p:nvPr/>
            </p:nvSpPr>
            <p:spPr>
              <a:xfrm>
                <a:off x="1141365" y="3182186"/>
                <a:ext cx="1695846" cy="1695846"/>
              </a:xfrm>
              <a:prstGeom prst="ellipse">
                <a:avLst/>
              </a:prstGeom>
              <a:solidFill>
                <a:schemeClr val="bg1"/>
              </a:solidFill>
              <a:ln w="28575">
                <a:solidFill>
                  <a:srgbClr val="E1431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dirty="0"/>
              </a:p>
            </p:txBody>
          </p:sp>
        </p:gr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3691" y="1288483"/>
              <a:ext cx="1670790" cy="1814368"/>
            </a:xfrm>
            <a:prstGeom prst="rect">
              <a:avLst/>
            </a:prstGeom>
          </p:spPr>
        </p:pic>
      </p:grpSp>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596389">
            <a:off x="6794476" y="5431410"/>
            <a:ext cx="1509281" cy="776940"/>
          </a:xfrm>
          <a:prstGeom prst="rect">
            <a:avLst/>
          </a:prstGeom>
        </p:spPr>
      </p:pic>
    </p:spTree>
    <p:extLst>
      <p:ext uri="{BB962C8B-B14F-4D97-AF65-F5344CB8AC3E}">
        <p14:creationId xmlns:p14="http://schemas.microsoft.com/office/powerpoint/2010/main" val="1805927943"/>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22000" decel="5200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7" presetClass="entr" presetSubtype="0" fill="hold" grpId="0" nodeType="clickEffect">
                                  <p:stCondLst>
                                    <p:cond delay="0"/>
                                  </p:stCondLst>
                                  <p:childTnLst>
                                    <p:set>
                                      <p:cBhvr>
                                        <p:cTn id="12" dur="1" fill="hold">
                                          <p:stCondLst>
                                            <p:cond delay="0"/>
                                          </p:stCondLst>
                                        </p:cTn>
                                        <p:tgtEl>
                                          <p:spTgt spid="45"/>
                                        </p:tgtEl>
                                        <p:attrNameLst>
                                          <p:attrName>style.visibility</p:attrName>
                                        </p:attrNameLst>
                                      </p:cBhvr>
                                      <p:to>
                                        <p:strVal val="visible"/>
                                      </p:to>
                                    </p:set>
                                    <p:animEffect transition="in" filter="fade">
                                      <p:cBhvr>
                                        <p:cTn id="13" dur="400"/>
                                        <p:tgtEl>
                                          <p:spTgt spid="45"/>
                                        </p:tgtEl>
                                      </p:cBhvr>
                                    </p:animEffect>
                                    <p:anim calcmode="lin" valueType="num">
                                      <p:cBhvr>
                                        <p:cTn id="14" dur="400" fill="hold"/>
                                        <p:tgtEl>
                                          <p:spTgt spid="45"/>
                                        </p:tgtEl>
                                        <p:attrNameLst>
                                          <p:attrName>ppt_x</p:attrName>
                                        </p:attrNameLst>
                                      </p:cBhvr>
                                      <p:tavLst>
                                        <p:tav tm="0">
                                          <p:val>
                                            <p:strVal val="#ppt_x"/>
                                          </p:val>
                                        </p:tav>
                                        <p:tav tm="100000">
                                          <p:val>
                                            <p:strVal val="#ppt_x"/>
                                          </p:val>
                                        </p:tav>
                                      </p:tavLst>
                                    </p:anim>
                                    <p:anim calcmode="lin" valueType="num">
                                      <p:cBhvr>
                                        <p:cTn id="15" dur="4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8" accel="22000" decel="52000" fill="hold" grpId="0" nodeType="clickEffect">
                                  <p:stCondLst>
                                    <p:cond delay="0"/>
                                  </p:stCondLst>
                                  <p:childTnLst>
                                    <p:set>
                                      <p:cBhvr>
                                        <p:cTn id="19" dur="1" fill="hold">
                                          <p:stCondLst>
                                            <p:cond delay="0"/>
                                          </p:stCondLst>
                                        </p:cTn>
                                        <p:tgtEl>
                                          <p:spTgt spid="28"/>
                                        </p:tgtEl>
                                        <p:attrNameLst>
                                          <p:attrName>style.visibility</p:attrName>
                                        </p:attrNameLst>
                                      </p:cBhvr>
                                      <p:to>
                                        <p:strVal val="visible"/>
                                      </p:to>
                                    </p:set>
                                    <p:anim calcmode="lin" valueType="num">
                                      <p:cBhvr additive="base">
                                        <p:cTn id="20" dur="500" fill="hold"/>
                                        <p:tgtEl>
                                          <p:spTgt spid="28"/>
                                        </p:tgtEl>
                                        <p:attrNameLst>
                                          <p:attrName>ppt_x</p:attrName>
                                        </p:attrNameLst>
                                      </p:cBhvr>
                                      <p:tavLst>
                                        <p:tav tm="0">
                                          <p:val>
                                            <p:strVal val="0-#ppt_w/2"/>
                                          </p:val>
                                        </p:tav>
                                        <p:tav tm="100000">
                                          <p:val>
                                            <p:strVal val="#ppt_x"/>
                                          </p:val>
                                        </p:tav>
                                      </p:tavLst>
                                    </p:anim>
                                    <p:anim calcmode="lin" valueType="num">
                                      <p:cBhvr additive="base">
                                        <p:cTn id="21" dur="500" fill="hold"/>
                                        <p:tgtEl>
                                          <p:spTgt spid="28"/>
                                        </p:tgtEl>
                                        <p:attrNameLst>
                                          <p:attrName>ppt_y</p:attrName>
                                        </p:attrNameLst>
                                      </p:cBhvr>
                                      <p:tavLst>
                                        <p:tav tm="0">
                                          <p:val>
                                            <p:strVal val="#ppt_y"/>
                                          </p:val>
                                        </p:tav>
                                        <p:tav tm="100000">
                                          <p:val>
                                            <p:strVal val="#ppt_y"/>
                                          </p:val>
                                        </p:tav>
                                      </p:tavLst>
                                    </p:anim>
                                  </p:childTnLst>
                                </p:cTn>
                              </p:par>
                            </p:childTnLst>
                          </p:cTn>
                        </p:par>
                        <p:par>
                          <p:cTn id="22" fill="hold">
                            <p:stCondLst>
                              <p:cond delay="500"/>
                            </p:stCondLst>
                            <p:childTnLst>
                              <p:par>
                                <p:cTn id="23" presetID="2" presetClass="entr" presetSubtype="8" accel="22000" decel="52000" fill="hold" grpId="0" nodeType="afterEffect">
                                  <p:stCondLst>
                                    <p:cond delay="0"/>
                                  </p:stCondLst>
                                  <p:childTnLst>
                                    <p:set>
                                      <p:cBhvr>
                                        <p:cTn id="24" dur="1" fill="hold">
                                          <p:stCondLst>
                                            <p:cond delay="0"/>
                                          </p:stCondLst>
                                        </p:cTn>
                                        <p:tgtEl>
                                          <p:spTgt spid="50">
                                            <p:txEl>
                                              <p:pRg st="0" end="0"/>
                                            </p:txEl>
                                          </p:spTgt>
                                        </p:tgtEl>
                                        <p:attrNameLst>
                                          <p:attrName>style.visibility</p:attrName>
                                        </p:attrNameLst>
                                      </p:cBhvr>
                                      <p:to>
                                        <p:strVal val="visible"/>
                                      </p:to>
                                    </p:set>
                                    <p:anim calcmode="lin" valueType="num">
                                      <p:cBhvr additive="base">
                                        <p:cTn id="25" dur="500" fill="hold"/>
                                        <p:tgtEl>
                                          <p:spTgt spid="50">
                                            <p:txEl>
                                              <p:pRg st="0" end="0"/>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0">
                                            <p:txEl>
                                              <p:pRg st="0" end="0"/>
                                            </p:txEl>
                                          </p:spTgt>
                                        </p:tgtEl>
                                        <p:attrNameLst>
                                          <p:attrName>ppt_y</p:attrName>
                                        </p:attrNameLst>
                                      </p:cBhvr>
                                      <p:tavLst>
                                        <p:tav tm="0">
                                          <p:val>
                                            <p:strVal val="#ppt_y"/>
                                          </p:val>
                                        </p:tav>
                                        <p:tav tm="100000">
                                          <p:val>
                                            <p:strVal val="#ppt_y"/>
                                          </p:val>
                                        </p:tav>
                                      </p:tavLst>
                                    </p:anim>
                                  </p:childTnLst>
                                </p:cTn>
                              </p:par>
                            </p:childTnLst>
                          </p:cTn>
                        </p:par>
                        <p:par>
                          <p:cTn id="27" fill="hold">
                            <p:stCondLst>
                              <p:cond delay="1000"/>
                            </p:stCondLst>
                            <p:childTnLst>
                              <p:par>
                                <p:cTn id="28" presetID="2" presetClass="entr" presetSubtype="8" accel="22000" decel="52000" fill="hold" grpId="0" nodeType="afterEffect">
                                  <p:stCondLst>
                                    <p:cond delay="0"/>
                                  </p:stCondLst>
                                  <p:childTnLst>
                                    <p:set>
                                      <p:cBhvr>
                                        <p:cTn id="29" dur="1" fill="hold">
                                          <p:stCondLst>
                                            <p:cond delay="0"/>
                                          </p:stCondLst>
                                        </p:cTn>
                                        <p:tgtEl>
                                          <p:spTgt spid="50">
                                            <p:txEl>
                                              <p:pRg st="1" end="1"/>
                                            </p:txEl>
                                          </p:spTgt>
                                        </p:tgtEl>
                                        <p:attrNameLst>
                                          <p:attrName>style.visibility</p:attrName>
                                        </p:attrNameLst>
                                      </p:cBhvr>
                                      <p:to>
                                        <p:strVal val="visible"/>
                                      </p:to>
                                    </p:set>
                                    <p:anim calcmode="lin" valueType="num">
                                      <p:cBhvr additive="base">
                                        <p:cTn id="30" dur="500" fill="hold"/>
                                        <p:tgtEl>
                                          <p:spTgt spid="50">
                                            <p:txEl>
                                              <p:pRg st="1" end="1"/>
                                            </p:txEl>
                                          </p:spTgt>
                                        </p:tgtEl>
                                        <p:attrNameLst>
                                          <p:attrName>ppt_x</p:attrName>
                                        </p:attrNameLst>
                                      </p:cBhvr>
                                      <p:tavLst>
                                        <p:tav tm="0">
                                          <p:val>
                                            <p:strVal val="0-#ppt_w/2"/>
                                          </p:val>
                                        </p:tav>
                                        <p:tav tm="100000">
                                          <p:val>
                                            <p:strVal val="#ppt_x"/>
                                          </p:val>
                                        </p:tav>
                                      </p:tavLst>
                                    </p:anim>
                                    <p:anim calcmode="lin" valueType="num">
                                      <p:cBhvr additive="base">
                                        <p:cTn id="31" dur="500" fill="hold"/>
                                        <p:tgtEl>
                                          <p:spTgt spid="50">
                                            <p:txEl>
                                              <p:pRg st="1" end="1"/>
                                            </p:txEl>
                                          </p:spTgt>
                                        </p:tgtEl>
                                        <p:attrNameLst>
                                          <p:attrName>ppt_y</p:attrName>
                                        </p:attrNameLst>
                                      </p:cBhvr>
                                      <p:tavLst>
                                        <p:tav tm="0">
                                          <p:val>
                                            <p:strVal val="#ppt_y"/>
                                          </p:val>
                                        </p:tav>
                                        <p:tav tm="100000">
                                          <p:val>
                                            <p:strVal val="#ppt_y"/>
                                          </p:val>
                                        </p:tav>
                                      </p:tavLst>
                                    </p:anim>
                                  </p:childTnLst>
                                </p:cTn>
                              </p:par>
                            </p:childTnLst>
                          </p:cTn>
                        </p:par>
                        <p:par>
                          <p:cTn id="32" fill="hold">
                            <p:stCondLst>
                              <p:cond delay="1500"/>
                            </p:stCondLst>
                            <p:childTnLst>
                              <p:par>
                                <p:cTn id="33" presetID="2" presetClass="entr" presetSubtype="8" accel="22000" decel="52000"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additive="base">
                                        <p:cTn id="35" dur="500" fill="hold"/>
                                        <p:tgtEl>
                                          <p:spTgt spid="3"/>
                                        </p:tgtEl>
                                        <p:attrNameLst>
                                          <p:attrName>ppt_x</p:attrName>
                                        </p:attrNameLst>
                                      </p:cBhvr>
                                      <p:tavLst>
                                        <p:tav tm="0">
                                          <p:val>
                                            <p:strVal val="0-#ppt_w/2"/>
                                          </p:val>
                                        </p:tav>
                                        <p:tav tm="100000">
                                          <p:val>
                                            <p:strVal val="#ppt_x"/>
                                          </p:val>
                                        </p:tav>
                                      </p:tavLst>
                                    </p:anim>
                                    <p:anim calcmode="lin" valueType="num">
                                      <p:cBhvr additive="base">
                                        <p:cTn id="36" dur="500" fill="hold"/>
                                        <p:tgtEl>
                                          <p:spTgt spid="3"/>
                                        </p:tgtEl>
                                        <p:attrNameLst>
                                          <p:attrName>ppt_y</p:attrName>
                                        </p:attrNameLst>
                                      </p:cBhvr>
                                      <p:tavLst>
                                        <p:tav tm="0">
                                          <p:val>
                                            <p:strVal val="#ppt_y"/>
                                          </p:val>
                                        </p:tav>
                                        <p:tav tm="100000">
                                          <p:val>
                                            <p:strVal val="#ppt_y"/>
                                          </p:val>
                                        </p:tav>
                                      </p:tavLst>
                                    </p:anim>
                                  </p:childTnLst>
                                </p:cTn>
                              </p:par>
                            </p:childTnLst>
                          </p:cTn>
                        </p:par>
                        <p:par>
                          <p:cTn id="37" fill="hold">
                            <p:stCondLst>
                              <p:cond delay="2000"/>
                            </p:stCondLst>
                            <p:childTnLst>
                              <p:par>
                                <p:cTn id="38" presetID="10" presetClass="entr" presetSubtype="0" fill="hold"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28" grpId="0" animBg="1"/>
      <p:bldP spid="50"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sz="2800" dirty="0">
                <a:latin typeface="Twinkl" pitchFamily="50" charset="0"/>
              </a:rPr>
              <a:t>What Might </a:t>
            </a:r>
            <a:r>
              <a:rPr lang="en-GB" sz="2800" dirty="0">
                <a:solidFill>
                  <a:schemeClr val="accent2"/>
                </a:solidFill>
                <a:latin typeface="Twinkl" pitchFamily="50" charset="0"/>
              </a:rPr>
              <a:t>Cassie the Commentator </a:t>
            </a:r>
            <a:r>
              <a:rPr lang="en-GB" sz="2800" dirty="0">
                <a:latin typeface="Twinkl" pitchFamily="50" charset="0"/>
              </a:rPr>
              <a:t>Ask?</a:t>
            </a:r>
            <a:endParaRPr lang="en-GB" sz="2800" spc="-50" dirty="0"/>
          </a:p>
        </p:txBody>
      </p:sp>
      <p:grpSp>
        <p:nvGrpSpPr>
          <p:cNvPr id="2" name="Group 1"/>
          <p:cNvGrpSpPr/>
          <p:nvPr/>
        </p:nvGrpSpPr>
        <p:grpSpPr>
          <a:xfrm>
            <a:off x="-633046" y="1680564"/>
            <a:ext cx="9127341" cy="412642"/>
            <a:chOff x="-633046" y="1680564"/>
            <a:chExt cx="9127341" cy="412642"/>
          </a:xfrm>
        </p:grpSpPr>
        <p:sp>
          <p:nvSpPr>
            <p:cNvPr id="9" name="Snip Single Corner Rectangle 8"/>
            <p:cNvSpPr/>
            <p:nvPr/>
          </p:nvSpPr>
          <p:spPr>
            <a:xfrm>
              <a:off x="-633046" y="1680564"/>
              <a:ext cx="9127341" cy="412642"/>
            </a:xfrm>
            <a:prstGeom prst="snip1Rect">
              <a:avLst>
                <a:gd name="adj" fmla="val 50000"/>
              </a:avLst>
            </a:prstGeom>
            <a:solidFill>
              <a:srgbClr val="E143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TextBox 15"/>
            <p:cNvSpPr txBox="1"/>
            <p:nvPr/>
          </p:nvSpPr>
          <p:spPr>
            <a:xfrm>
              <a:off x="2074128" y="1703826"/>
              <a:ext cx="6045030" cy="369332"/>
            </a:xfrm>
            <a:prstGeom prst="rect">
              <a:avLst/>
            </a:prstGeom>
            <a:noFill/>
          </p:spPr>
          <p:txBody>
            <a:bodyPr wrap="square" rtlCol="0">
              <a:spAutoFit/>
            </a:bodyPr>
            <a:lstStyle/>
            <a:p>
              <a:pPr algn="ctr"/>
              <a:r>
                <a:rPr lang="en-GB" dirty="0">
                  <a:solidFill>
                    <a:schemeClr val="bg1"/>
                  </a:solidFill>
                  <a:latin typeface="Twinkl" pitchFamily="50" charset="0"/>
                </a:rPr>
                <a:t>Cassie the Commentator might ask questions like these:</a:t>
              </a:r>
            </a:p>
          </p:txBody>
        </p:sp>
      </p:grpSp>
      <p:grpSp>
        <p:nvGrpSpPr>
          <p:cNvPr id="3" name="Group 2"/>
          <p:cNvGrpSpPr/>
          <p:nvPr/>
        </p:nvGrpSpPr>
        <p:grpSpPr>
          <a:xfrm>
            <a:off x="-1822842" y="1473201"/>
            <a:ext cx="5017169" cy="7770794"/>
            <a:chOff x="-1212551" y="1473201"/>
            <a:chExt cx="5017169" cy="7770794"/>
          </a:xfrm>
        </p:grpSpPr>
        <p:sp>
          <p:nvSpPr>
            <p:cNvPr id="7" name="Oval 6"/>
            <p:cNvSpPr/>
            <p:nvPr/>
          </p:nvSpPr>
          <p:spPr>
            <a:xfrm>
              <a:off x="-1212551" y="2979373"/>
              <a:ext cx="5017169" cy="5017169"/>
            </a:xfrm>
            <a:prstGeom prst="ellipse">
              <a:avLst/>
            </a:prstGeom>
            <a:solidFill>
              <a:srgbClr val="E143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2742" y="1473201"/>
              <a:ext cx="4014815" cy="7770794"/>
            </a:xfrm>
            <a:prstGeom prst="rect">
              <a:avLst/>
            </a:prstGeom>
          </p:spPr>
        </p:pic>
      </p:grpSp>
      <p:sp>
        <p:nvSpPr>
          <p:cNvPr id="36" name="Rectangle 35"/>
          <p:cNvSpPr/>
          <p:nvPr/>
        </p:nvSpPr>
        <p:spPr>
          <a:xfrm>
            <a:off x="2765502" y="2092384"/>
            <a:ext cx="5728793" cy="772107"/>
          </a:xfrm>
          <a:prstGeom prst="rect">
            <a:avLst/>
          </a:prstGeom>
          <a:solidFill>
            <a:srgbClr val="F78D2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Compare one character to another.</a:t>
            </a:r>
            <a:br>
              <a:rPr lang="en-GB" dirty="0">
                <a:latin typeface="Twinkl" pitchFamily="50" charset="0"/>
              </a:rPr>
            </a:br>
            <a:r>
              <a:rPr lang="en-GB" dirty="0">
                <a:latin typeface="Twinkl" pitchFamily="50" charset="0"/>
              </a:rPr>
              <a:t>How are they different or similar?</a:t>
            </a:r>
          </a:p>
        </p:txBody>
      </p:sp>
      <p:sp>
        <p:nvSpPr>
          <p:cNvPr id="39" name="Rectangle 38"/>
          <p:cNvSpPr/>
          <p:nvPr/>
        </p:nvSpPr>
        <p:spPr>
          <a:xfrm>
            <a:off x="2765502" y="2914049"/>
            <a:ext cx="5728793" cy="77210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How are the settings within the story</a:t>
            </a:r>
            <a:br>
              <a:rPr lang="en-GB" dirty="0">
                <a:latin typeface="Twinkl" pitchFamily="50" charset="0"/>
              </a:rPr>
            </a:br>
            <a:r>
              <a:rPr lang="en-GB" dirty="0">
                <a:latin typeface="Twinkl" pitchFamily="50" charset="0"/>
              </a:rPr>
              <a:t>similar or different?</a:t>
            </a:r>
          </a:p>
        </p:txBody>
      </p:sp>
      <p:sp>
        <p:nvSpPr>
          <p:cNvPr id="40" name="Rectangle 39"/>
          <p:cNvSpPr/>
          <p:nvPr/>
        </p:nvSpPr>
        <p:spPr>
          <a:xfrm>
            <a:off x="2765502" y="3742978"/>
            <a:ext cx="5728793" cy="495108"/>
          </a:xfrm>
          <a:prstGeom prst="rect">
            <a:avLst/>
          </a:prstGeom>
          <a:solidFill>
            <a:srgbClr val="F78D2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Who has the author written this text for? Why?</a:t>
            </a:r>
          </a:p>
        </p:txBody>
      </p:sp>
      <p:sp>
        <p:nvSpPr>
          <p:cNvPr id="41" name="Rectangle 40"/>
          <p:cNvSpPr/>
          <p:nvPr/>
        </p:nvSpPr>
        <p:spPr>
          <a:xfrm>
            <a:off x="2765502" y="4851599"/>
            <a:ext cx="5728793" cy="772107"/>
          </a:xfrm>
          <a:prstGeom prst="rect">
            <a:avLst/>
          </a:prstGeom>
          <a:solidFill>
            <a:srgbClr val="F78D2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Compare how the characters react to this situation.</a:t>
            </a:r>
            <a:br>
              <a:rPr lang="en-GB" dirty="0">
                <a:latin typeface="Twinkl" pitchFamily="50" charset="0"/>
              </a:rPr>
            </a:br>
            <a:r>
              <a:rPr lang="en-GB" dirty="0">
                <a:latin typeface="Twinkl" pitchFamily="50" charset="0"/>
              </a:rPr>
              <a:t>Who deals with it best?</a:t>
            </a:r>
          </a:p>
        </p:txBody>
      </p:sp>
      <p:sp>
        <p:nvSpPr>
          <p:cNvPr id="42" name="Rectangle 41"/>
          <p:cNvSpPr/>
          <p:nvPr/>
        </p:nvSpPr>
        <p:spPr>
          <a:xfrm>
            <a:off x="2765502" y="5660101"/>
            <a:ext cx="5728793" cy="49510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pc="-70" dirty="0">
                <a:latin typeface="Twinkl" pitchFamily="50" charset="0"/>
              </a:rPr>
              <a:t>What is the most thought-provoking moment of the story?</a:t>
            </a:r>
          </a:p>
        </p:txBody>
      </p:sp>
      <p:sp>
        <p:nvSpPr>
          <p:cNvPr id="43" name="Rectangle 42"/>
          <p:cNvSpPr/>
          <p:nvPr/>
        </p:nvSpPr>
        <p:spPr>
          <a:xfrm>
            <a:off x="2765502" y="4294908"/>
            <a:ext cx="5728793" cy="49510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50" charset="0"/>
              </a:rPr>
              <a:t>How has this character changed during the text?</a:t>
            </a:r>
          </a:p>
        </p:txBody>
      </p:sp>
      <p:grpSp>
        <p:nvGrpSpPr>
          <p:cNvPr id="21" name="Group 20"/>
          <p:cNvGrpSpPr/>
          <p:nvPr/>
        </p:nvGrpSpPr>
        <p:grpSpPr>
          <a:xfrm>
            <a:off x="187648" y="192269"/>
            <a:ext cx="526727" cy="526727"/>
            <a:chOff x="187648" y="192269"/>
            <a:chExt cx="526727" cy="526727"/>
          </a:xfrm>
        </p:grpSpPr>
        <p:sp>
          <p:nvSpPr>
            <p:cNvPr id="22" name="Oval 21">
              <a:hlinkClick r:id="rId3" action="ppaction://hlinksldjump"/>
            </p:cNvPr>
            <p:cNvSpPr/>
            <p:nvPr/>
          </p:nvSpPr>
          <p:spPr>
            <a:xfrm rot="10800000">
              <a:off x="187648" y="192269"/>
              <a:ext cx="526727" cy="526727"/>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0481" y="289920"/>
              <a:ext cx="301059" cy="331425"/>
            </a:xfrm>
            <a:prstGeom prst="rect">
              <a:avLst/>
            </a:prstGeom>
          </p:spPr>
        </p:pic>
      </p:grpSp>
      <p:grpSp>
        <p:nvGrpSpPr>
          <p:cNvPr id="24" name="Group 23"/>
          <p:cNvGrpSpPr/>
          <p:nvPr/>
        </p:nvGrpSpPr>
        <p:grpSpPr>
          <a:xfrm>
            <a:off x="8296183" y="6047290"/>
            <a:ext cx="526727" cy="526727"/>
            <a:chOff x="7365812" y="5420982"/>
            <a:chExt cx="672029" cy="672029"/>
          </a:xfrm>
          <a:effectLst>
            <a:outerShdw dist="88900" dir="3360000" sx="78000" sy="78000" algn="ctr" rotWithShape="0">
              <a:srgbClr val="000000">
                <a:alpha val="10000"/>
              </a:srgbClr>
            </a:outerShdw>
          </a:effectLst>
        </p:grpSpPr>
        <p:sp>
          <p:nvSpPr>
            <p:cNvPr id="25" name="Oval 24">
              <a:hlinkClick r:id="rId3" action="ppaction://hlinksldjump"/>
            </p:cNvPr>
            <p:cNvSpPr/>
            <p:nvPr/>
          </p:nvSpPr>
          <p:spPr>
            <a:xfrm>
              <a:off x="7365812" y="5420982"/>
              <a:ext cx="672029" cy="672029"/>
            </a:xfrm>
            <a:prstGeom prst="ellipse">
              <a:avLst/>
            </a:prstGeom>
            <a:solidFill>
              <a:srgbClr val="00A7E6"/>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Right Arrow 25">
              <a:hlinkClick r:id="rId3" action="ppaction://hlinksldjump"/>
            </p:cNvPr>
            <p:cNvSpPr/>
            <p:nvPr/>
          </p:nvSpPr>
          <p:spPr>
            <a:xfrm>
              <a:off x="7524278" y="5600303"/>
              <a:ext cx="406371" cy="302111"/>
            </a:xfrm>
            <a:prstGeom prst="rightArrow">
              <a:avLst>
                <a:gd name="adj1" fmla="val 50000"/>
                <a:gd name="adj2" fmla="val 80955"/>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2161021095"/>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 presetClass="entr" presetSubtype="8" accel="22000" decel="5200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accel="22000" decel="52000"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500" fill="hold"/>
                                        <p:tgtEl>
                                          <p:spTgt spid="36"/>
                                        </p:tgtEl>
                                        <p:attrNameLst>
                                          <p:attrName>ppt_x</p:attrName>
                                        </p:attrNameLst>
                                      </p:cBhvr>
                                      <p:tavLst>
                                        <p:tav tm="0">
                                          <p:val>
                                            <p:strVal val="1+#ppt_w/2"/>
                                          </p:val>
                                        </p:tav>
                                        <p:tav tm="100000">
                                          <p:val>
                                            <p:strVal val="#ppt_x"/>
                                          </p:val>
                                        </p:tav>
                                      </p:tavLst>
                                    </p:anim>
                                    <p:anim calcmode="lin" valueType="num">
                                      <p:cBhvr additive="base">
                                        <p:cTn id="18" dur="500" fill="hold"/>
                                        <p:tgtEl>
                                          <p:spTgt spid="36"/>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accel="22000" decel="52000" fill="hold" grpId="0" nodeType="clickEffect">
                                  <p:stCondLst>
                                    <p:cond delay="0"/>
                                  </p:stCondLst>
                                  <p:childTnLst>
                                    <p:set>
                                      <p:cBhvr>
                                        <p:cTn id="22" dur="1" fill="hold">
                                          <p:stCondLst>
                                            <p:cond delay="0"/>
                                          </p:stCondLst>
                                        </p:cTn>
                                        <p:tgtEl>
                                          <p:spTgt spid="39"/>
                                        </p:tgtEl>
                                        <p:attrNameLst>
                                          <p:attrName>style.visibility</p:attrName>
                                        </p:attrNameLst>
                                      </p:cBhvr>
                                      <p:to>
                                        <p:strVal val="visible"/>
                                      </p:to>
                                    </p:set>
                                    <p:anim calcmode="lin" valueType="num">
                                      <p:cBhvr additive="base">
                                        <p:cTn id="23" dur="500" fill="hold"/>
                                        <p:tgtEl>
                                          <p:spTgt spid="39"/>
                                        </p:tgtEl>
                                        <p:attrNameLst>
                                          <p:attrName>ppt_x</p:attrName>
                                        </p:attrNameLst>
                                      </p:cBhvr>
                                      <p:tavLst>
                                        <p:tav tm="0">
                                          <p:val>
                                            <p:strVal val="1+#ppt_w/2"/>
                                          </p:val>
                                        </p:tav>
                                        <p:tav tm="100000">
                                          <p:val>
                                            <p:strVal val="#ppt_x"/>
                                          </p:val>
                                        </p:tav>
                                      </p:tavLst>
                                    </p:anim>
                                    <p:anim calcmode="lin" valueType="num">
                                      <p:cBhvr additive="base">
                                        <p:cTn id="24" dur="500" fill="hold"/>
                                        <p:tgtEl>
                                          <p:spTgt spid="39"/>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accel="22000" decel="52000" fill="hold" grpId="0" nodeType="click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additive="base">
                                        <p:cTn id="29" dur="500" fill="hold"/>
                                        <p:tgtEl>
                                          <p:spTgt spid="40"/>
                                        </p:tgtEl>
                                        <p:attrNameLst>
                                          <p:attrName>ppt_x</p:attrName>
                                        </p:attrNameLst>
                                      </p:cBhvr>
                                      <p:tavLst>
                                        <p:tav tm="0">
                                          <p:val>
                                            <p:strVal val="1+#ppt_w/2"/>
                                          </p:val>
                                        </p:tav>
                                        <p:tav tm="100000">
                                          <p:val>
                                            <p:strVal val="#ppt_x"/>
                                          </p:val>
                                        </p:tav>
                                      </p:tavLst>
                                    </p:anim>
                                    <p:anim calcmode="lin" valueType="num">
                                      <p:cBhvr additive="base">
                                        <p:cTn id="30" dur="500" fill="hold"/>
                                        <p:tgtEl>
                                          <p:spTgt spid="40"/>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accel="22000" decel="52000" fill="hold" grpId="0" nodeType="click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fill="hold"/>
                                        <p:tgtEl>
                                          <p:spTgt spid="43"/>
                                        </p:tgtEl>
                                        <p:attrNameLst>
                                          <p:attrName>ppt_x</p:attrName>
                                        </p:attrNameLst>
                                      </p:cBhvr>
                                      <p:tavLst>
                                        <p:tav tm="0">
                                          <p:val>
                                            <p:strVal val="1+#ppt_w/2"/>
                                          </p:val>
                                        </p:tav>
                                        <p:tav tm="100000">
                                          <p:val>
                                            <p:strVal val="#ppt_x"/>
                                          </p:val>
                                        </p:tav>
                                      </p:tavLst>
                                    </p:anim>
                                    <p:anim calcmode="lin" valueType="num">
                                      <p:cBhvr additive="base">
                                        <p:cTn id="36" dur="500" fill="hold"/>
                                        <p:tgtEl>
                                          <p:spTgt spid="43"/>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accel="22000" decel="52000" fill="hold" grpId="0" nodeType="click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500" fill="hold"/>
                                        <p:tgtEl>
                                          <p:spTgt spid="41"/>
                                        </p:tgtEl>
                                        <p:attrNameLst>
                                          <p:attrName>ppt_x</p:attrName>
                                        </p:attrNameLst>
                                      </p:cBhvr>
                                      <p:tavLst>
                                        <p:tav tm="0">
                                          <p:val>
                                            <p:strVal val="1+#ppt_w/2"/>
                                          </p:val>
                                        </p:tav>
                                        <p:tav tm="100000">
                                          <p:val>
                                            <p:strVal val="#ppt_x"/>
                                          </p:val>
                                        </p:tav>
                                      </p:tavLst>
                                    </p:anim>
                                    <p:anim calcmode="lin" valueType="num">
                                      <p:cBhvr additive="base">
                                        <p:cTn id="42" dur="50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accel="22000" decel="52000" fill="hold" grpId="0" nodeType="clickEffect">
                                  <p:stCondLst>
                                    <p:cond delay="0"/>
                                  </p:stCondLst>
                                  <p:childTnLst>
                                    <p:set>
                                      <p:cBhvr>
                                        <p:cTn id="46" dur="1" fill="hold">
                                          <p:stCondLst>
                                            <p:cond delay="0"/>
                                          </p:stCondLst>
                                        </p:cTn>
                                        <p:tgtEl>
                                          <p:spTgt spid="42"/>
                                        </p:tgtEl>
                                        <p:attrNameLst>
                                          <p:attrName>style.visibility</p:attrName>
                                        </p:attrNameLst>
                                      </p:cBhvr>
                                      <p:to>
                                        <p:strVal val="visible"/>
                                      </p:to>
                                    </p:set>
                                    <p:anim calcmode="lin" valueType="num">
                                      <p:cBhvr additive="base">
                                        <p:cTn id="47" dur="500" fill="hold"/>
                                        <p:tgtEl>
                                          <p:spTgt spid="42"/>
                                        </p:tgtEl>
                                        <p:attrNameLst>
                                          <p:attrName>ppt_x</p:attrName>
                                        </p:attrNameLst>
                                      </p:cBhvr>
                                      <p:tavLst>
                                        <p:tav tm="0">
                                          <p:val>
                                            <p:strVal val="1+#ppt_w/2"/>
                                          </p:val>
                                        </p:tav>
                                        <p:tav tm="100000">
                                          <p:val>
                                            <p:strVal val="#ppt_x"/>
                                          </p:val>
                                        </p:tav>
                                      </p:tavLst>
                                    </p:anim>
                                    <p:anim calcmode="lin" valueType="num">
                                      <p:cBhvr additive="base">
                                        <p:cTn id="48"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0" grpId="0" animBg="1"/>
      <p:bldP spid="41" grpId="0" animBg="1"/>
      <p:bldP spid="42" grpId="0" animBg="1"/>
      <p:bldP spid="4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800" dirty="0"/>
              <a:t>Who Are the Totally </a:t>
            </a:r>
            <a:r>
              <a:rPr lang="en-US" sz="2800" dirty="0" err="1"/>
              <a:t>Pawsome</a:t>
            </a:r>
            <a:r>
              <a:rPr lang="en-US" sz="2800" dirty="0"/>
              <a:t> Reading Gang?</a:t>
            </a:r>
            <a:endParaRPr lang="en-GB" sz="2800" dirty="0"/>
          </a:p>
        </p:txBody>
      </p:sp>
      <p:sp>
        <p:nvSpPr>
          <p:cNvPr id="4" name="Content Placeholder 6"/>
          <p:cNvSpPr txBox="1">
            <a:spLocks/>
          </p:cNvSpPr>
          <p:nvPr/>
        </p:nvSpPr>
        <p:spPr>
          <a:xfrm>
            <a:off x="755651" y="1294053"/>
            <a:ext cx="7632700" cy="749975"/>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latin typeface="Twinkl" pitchFamily="2" charset="0"/>
              </a:rPr>
              <a:t>The Totally </a:t>
            </a:r>
            <a:r>
              <a:rPr lang="en-GB" dirty="0" err="1">
                <a:latin typeface="Twinkl" pitchFamily="2" charset="0"/>
              </a:rPr>
              <a:t>Pawsome</a:t>
            </a:r>
            <a:r>
              <a:rPr lang="en-GB" dirty="0">
                <a:latin typeface="Twinkl" pitchFamily="2" charset="0"/>
              </a:rPr>
              <a:t> Reading Gang is a group of clever canines who each help with one of the reading content domains.</a:t>
            </a:r>
          </a:p>
        </p:txBody>
      </p:sp>
      <p:sp>
        <p:nvSpPr>
          <p:cNvPr id="5" name="Rectangle 4"/>
          <p:cNvSpPr/>
          <p:nvPr/>
        </p:nvSpPr>
        <p:spPr>
          <a:xfrm>
            <a:off x="755651" y="2136307"/>
            <a:ext cx="7632700" cy="495108"/>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latin typeface="Twinkl" pitchFamily="2" charset="0"/>
              </a:rPr>
              <a:t>Click on each dog to find out who they are and what they do.</a:t>
            </a:r>
            <a:endParaRPr lang="en-GB" dirty="0"/>
          </a:p>
        </p:txBody>
      </p:sp>
      <p:sp>
        <p:nvSpPr>
          <p:cNvPr id="2" name="Rectangle 1">
            <a:hlinkClick r:id="rId2" action="ppaction://hlinksldjump"/>
            <a:extLst>
              <a:ext uri="{FF2B5EF4-FFF2-40B4-BE49-F238E27FC236}">
                <a16:creationId xmlns:a16="http://schemas.microsoft.com/office/drawing/2014/main" id="{74FE268C-BAF6-204C-9747-C238CE15675A}"/>
              </a:ext>
            </a:extLst>
          </p:cNvPr>
          <p:cNvSpPr/>
          <p:nvPr/>
        </p:nvSpPr>
        <p:spPr>
          <a:xfrm>
            <a:off x="755651" y="3877805"/>
            <a:ext cx="1843537" cy="464331"/>
          </a:xfrm>
          <a:prstGeom prst="rect">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Vocabulary Victor</a:t>
            </a:r>
            <a:endParaRPr lang="en-GB" sz="1600" dirty="0"/>
          </a:p>
        </p:txBody>
      </p:sp>
      <p:sp>
        <p:nvSpPr>
          <p:cNvPr id="6" name="Rectangle 5">
            <a:hlinkClick r:id="rId3" action="ppaction://hlinksldjump"/>
            <a:extLst>
              <a:ext uri="{FF2B5EF4-FFF2-40B4-BE49-F238E27FC236}">
                <a16:creationId xmlns:a16="http://schemas.microsoft.com/office/drawing/2014/main" id="{94DC15EF-F698-CA30-8758-B7D4A88852BD}"/>
              </a:ext>
            </a:extLst>
          </p:cNvPr>
          <p:cNvSpPr/>
          <p:nvPr/>
        </p:nvSpPr>
        <p:spPr>
          <a:xfrm>
            <a:off x="6856195" y="3885107"/>
            <a:ext cx="1489803" cy="464331"/>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Predicting Pip</a:t>
            </a:r>
            <a:endParaRPr lang="en-GB" sz="1600" dirty="0"/>
          </a:p>
        </p:txBody>
      </p:sp>
      <p:sp>
        <p:nvSpPr>
          <p:cNvPr id="7" name="Rectangle 6">
            <a:hlinkClick r:id="rId4" action="ppaction://hlinksldjump"/>
            <a:extLst>
              <a:ext uri="{FF2B5EF4-FFF2-40B4-BE49-F238E27FC236}">
                <a16:creationId xmlns:a16="http://schemas.microsoft.com/office/drawing/2014/main" id="{F2085C00-E8D9-3400-58BD-D1B12749934B}"/>
              </a:ext>
            </a:extLst>
          </p:cNvPr>
          <p:cNvSpPr/>
          <p:nvPr/>
        </p:nvSpPr>
        <p:spPr>
          <a:xfrm>
            <a:off x="2961936" y="3882083"/>
            <a:ext cx="1514967" cy="464331"/>
          </a:xfrm>
          <a:prstGeom prst="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Inference Iggy</a:t>
            </a:r>
            <a:endParaRPr lang="en-GB" sz="1600" dirty="0"/>
          </a:p>
        </p:txBody>
      </p:sp>
      <p:grpSp>
        <p:nvGrpSpPr>
          <p:cNvPr id="8" name="Group 7">
            <a:extLst>
              <a:ext uri="{FF2B5EF4-FFF2-40B4-BE49-F238E27FC236}">
                <a16:creationId xmlns:a16="http://schemas.microsoft.com/office/drawing/2014/main" id="{2FAD4F88-79B1-1FF7-E0BD-29AC98D6A32A}"/>
              </a:ext>
            </a:extLst>
          </p:cNvPr>
          <p:cNvGrpSpPr/>
          <p:nvPr/>
        </p:nvGrpSpPr>
        <p:grpSpPr>
          <a:xfrm>
            <a:off x="3267175" y="2841307"/>
            <a:ext cx="914017" cy="1218555"/>
            <a:chOff x="5381005" y="3307982"/>
            <a:chExt cx="1399639" cy="1865980"/>
          </a:xfrm>
        </p:grpSpPr>
        <p:sp>
          <p:nvSpPr>
            <p:cNvPr id="9" name="Oval 8">
              <a:hlinkClick r:id="rId4" action="ppaction://hlinksldjump"/>
              <a:extLst>
                <a:ext uri="{FF2B5EF4-FFF2-40B4-BE49-F238E27FC236}">
                  <a16:creationId xmlns:a16="http://schemas.microsoft.com/office/drawing/2014/main" id="{412C288F-5591-4C9A-A414-CB54B8616D49}"/>
                </a:ext>
              </a:extLst>
            </p:cNvPr>
            <p:cNvSpPr/>
            <p:nvPr/>
          </p:nvSpPr>
          <p:spPr>
            <a:xfrm>
              <a:off x="5381005" y="3522648"/>
              <a:ext cx="1385051" cy="1385051"/>
            </a:xfrm>
            <a:prstGeom prst="ellipse">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hlinkClick r:id="rId4" action="ppaction://hlinksldjump"/>
              <a:extLst>
                <a:ext uri="{FF2B5EF4-FFF2-40B4-BE49-F238E27FC236}">
                  <a16:creationId xmlns:a16="http://schemas.microsoft.com/office/drawing/2014/main" id="{8493C82E-0618-661F-AFC6-D46A41B25F8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51369" y="3307982"/>
              <a:ext cx="1329275" cy="1865980"/>
            </a:xfrm>
            <a:prstGeom prst="rect">
              <a:avLst/>
            </a:prstGeom>
          </p:spPr>
        </p:pic>
      </p:grpSp>
      <p:grpSp>
        <p:nvGrpSpPr>
          <p:cNvPr id="15" name="Group 14">
            <a:extLst>
              <a:ext uri="{FF2B5EF4-FFF2-40B4-BE49-F238E27FC236}">
                <a16:creationId xmlns:a16="http://schemas.microsoft.com/office/drawing/2014/main" id="{A182C23D-1DE0-90E9-F8AB-518DECD7F5AB}"/>
              </a:ext>
            </a:extLst>
          </p:cNvPr>
          <p:cNvGrpSpPr/>
          <p:nvPr/>
        </p:nvGrpSpPr>
        <p:grpSpPr>
          <a:xfrm>
            <a:off x="7111456" y="2756804"/>
            <a:ext cx="1072627" cy="1200368"/>
            <a:chOff x="3812316" y="3003044"/>
            <a:chExt cx="1642518" cy="1838130"/>
          </a:xfrm>
        </p:grpSpPr>
        <p:sp>
          <p:nvSpPr>
            <p:cNvPr id="16" name="Oval 15">
              <a:extLst>
                <a:ext uri="{FF2B5EF4-FFF2-40B4-BE49-F238E27FC236}">
                  <a16:creationId xmlns:a16="http://schemas.microsoft.com/office/drawing/2014/main" id="{C2F67B81-E789-4136-22F0-ABC2C87389C1}"/>
                </a:ext>
              </a:extLst>
            </p:cNvPr>
            <p:cNvSpPr/>
            <p:nvPr/>
          </p:nvSpPr>
          <p:spPr>
            <a:xfrm>
              <a:off x="3869581" y="3456123"/>
              <a:ext cx="1385051" cy="1385051"/>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hlinkClick r:id="rId3" action="ppaction://hlinksldjump"/>
              <a:extLst>
                <a:ext uri="{FF2B5EF4-FFF2-40B4-BE49-F238E27FC236}">
                  <a16:creationId xmlns:a16="http://schemas.microsoft.com/office/drawing/2014/main" id="{2584D155-DFCA-556A-36DD-88E0595E0B9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12316" y="3003044"/>
              <a:ext cx="1642518" cy="1793722"/>
            </a:xfrm>
            <a:prstGeom prst="rect">
              <a:avLst/>
            </a:prstGeom>
          </p:spPr>
        </p:pic>
      </p:grpSp>
      <p:grpSp>
        <p:nvGrpSpPr>
          <p:cNvPr id="18" name="Group 17">
            <a:extLst>
              <a:ext uri="{FF2B5EF4-FFF2-40B4-BE49-F238E27FC236}">
                <a16:creationId xmlns:a16="http://schemas.microsoft.com/office/drawing/2014/main" id="{5D6E3805-BF1A-62F5-D65A-BC3912FC7C3C}"/>
              </a:ext>
            </a:extLst>
          </p:cNvPr>
          <p:cNvGrpSpPr/>
          <p:nvPr/>
        </p:nvGrpSpPr>
        <p:grpSpPr>
          <a:xfrm>
            <a:off x="1069399" y="2756803"/>
            <a:ext cx="1018333" cy="1155924"/>
            <a:chOff x="484817" y="3071570"/>
            <a:chExt cx="1559379" cy="1770073"/>
          </a:xfrm>
        </p:grpSpPr>
        <p:sp>
          <p:nvSpPr>
            <p:cNvPr id="19" name="Oval 18">
              <a:hlinkClick r:id="rId2" action="ppaction://hlinksldjump"/>
              <a:extLst>
                <a:ext uri="{FF2B5EF4-FFF2-40B4-BE49-F238E27FC236}">
                  <a16:creationId xmlns:a16="http://schemas.microsoft.com/office/drawing/2014/main" id="{98877196-4450-F727-E105-5F043CA25411}"/>
                </a:ext>
              </a:extLst>
            </p:cNvPr>
            <p:cNvSpPr/>
            <p:nvPr/>
          </p:nvSpPr>
          <p:spPr>
            <a:xfrm>
              <a:off x="659145" y="3390545"/>
              <a:ext cx="1385051" cy="1385051"/>
            </a:xfrm>
            <a:prstGeom prst="ellipse">
              <a:avLst/>
            </a:prstGeom>
            <a:solidFill>
              <a:srgbClr val="BE0928"/>
            </a:solidFill>
            <a:ln>
              <a:solidFill>
                <a:srgbClr val="BE09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0" name="Picture 19">
              <a:hlinkClick r:id="rId2" action="ppaction://hlinksldjump"/>
              <a:extLst>
                <a:ext uri="{FF2B5EF4-FFF2-40B4-BE49-F238E27FC236}">
                  <a16:creationId xmlns:a16="http://schemas.microsoft.com/office/drawing/2014/main" id="{B4BC0271-E615-23F3-47FB-DA1453B976C5}"/>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23024" r="25149" b="14378"/>
            <a:stretch/>
          </p:blipFill>
          <p:spPr>
            <a:xfrm>
              <a:off x="484817" y="3071570"/>
              <a:ext cx="1515218" cy="1770073"/>
            </a:xfrm>
            <a:prstGeom prst="rect">
              <a:avLst/>
            </a:prstGeom>
          </p:spPr>
        </p:pic>
      </p:grpSp>
      <p:sp>
        <p:nvSpPr>
          <p:cNvPr id="45" name="Rectangle 44">
            <a:hlinkClick r:id="rId8" action="ppaction://hlinksldjump"/>
            <a:extLst>
              <a:ext uri="{FF2B5EF4-FFF2-40B4-BE49-F238E27FC236}">
                <a16:creationId xmlns:a16="http://schemas.microsoft.com/office/drawing/2014/main" id="{4DBF031B-C852-7CBF-1EA9-9EFBD288C6D1}"/>
              </a:ext>
            </a:extLst>
          </p:cNvPr>
          <p:cNvSpPr/>
          <p:nvPr/>
        </p:nvSpPr>
        <p:spPr>
          <a:xfrm>
            <a:off x="3719419" y="5597081"/>
            <a:ext cx="1740993" cy="464331"/>
          </a:xfrm>
          <a:prstGeom prst="rect">
            <a:avLst/>
          </a:prstGeom>
          <a:solidFill>
            <a:srgbClr val="F0629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Arlo the Author</a:t>
            </a:r>
            <a:endParaRPr lang="en-GB" sz="1600" dirty="0"/>
          </a:p>
        </p:txBody>
      </p:sp>
      <p:grpSp>
        <p:nvGrpSpPr>
          <p:cNvPr id="46" name="Group 45">
            <a:extLst>
              <a:ext uri="{FF2B5EF4-FFF2-40B4-BE49-F238E27FC236}">
                <a16:creationId xmlns:a16="http://schemas.microsoft.com/office/drawing/2014/main" id="{C3EABDC5-D415-8D80-93DC-7D10EAD1A721}"/>
              </a:ext>
            </a:extLst>
          </p:cNvPr>
          <p:cNvGrpSpPr/>
          <p:nvPr/>
        </p:nvGrpSpPr>
        <p:grpSpPr>
          <a:xfrm>
            <a:off x="3993249" y="4369710"/>
            <a:ext cx="1110276" cy="1503678"/>
            <a:chOff x="2128429" y="2946913"/>
            <a:chExt cx="1700173" cy="2302589"/>
          </a:xfrm>
        </p:grpSpPr>
        <p:sp>
          <p:nvSpPr>
            <p:cNvPr id="47" name="Oval 46">
              <a:hlinkClick r:id="rId9" action="ppaction://hlinksldjump"/>
              <a:extLst>
                <a:ext uri="{FF2B5EF4-FFF2-40B4-BE49-F238E27FC236}">
                  <a16:creationId xmlns:a16="http://schemas.microsoft.com/office/drawing/2014/main" id="{9E0542D4-4853-300D-8D02-F4C2BAF6FB87}"/>
                </a:ext>
              </a:extLst>
            </p:cNvPr>
            <p:cNvSpPr/>
            <p:nvPr/>
          </p:nvSpPr>
          <p:spPr>
            <a:xfrm>
              <a:off x="2398512" y="3441342"/>
              <a:ext cx="1385051" cy="1385051"/>
            </a:xfrm>
            <a:prstGeom prst="ellipse">
              <a:avLst/>
            </a:prstGeom>
            <a:solidFill>
              <a:srgbClr val="F062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8" name="Picture 47">
              <a:hlinkClick r:id="rId8" action="ppaction://hlinksldjump"/>
              <a:extLst>
                <a:ext uri="{FF2B5EF4-FFF2-40B4-BE49-F238E27FC236}">
                  <a16:creationId xmlns:a16="http://schemas.microsoft.com/office/drawing/2014/main" id="{66E70C82-4484-0420-36FD-6509329CB98A}"/>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14430" r="33358"/>
            <a:stretch/>
          </p:blipFill>
          <p:spPr>
            <a:xfrm>
              <a:off x="2128429" y="2946913"/>
              <a:ext cx="1700173" cy="2302589"/>
            </a:xfrm>
            <a:prstGeom prst="rect">
              <a:avLst/>
            </a:prstGeom>
          </p:spPr>
        </p:pic>
      </p:grpSp>
      <p:sp>
        <p:nvSpPr>
          <p:cNvPr id="49" name="Rectangle 48">
            <a:hlinkClick r:id="rId11" action="ppaction://hlinksldjump"/>
            <a:extLst>
              <a:ext uri="{FF2B5EF4-FFF2-40B4-BE49-F238E27FC236}">
                <a16:creationId xmlns:a16="http://schemas.microsoft.com/office/drawing/2014/main" id="{62220319-AE71-151C-AE68-193C1B0BD371}"/>
              </a:ext>
            </a:extLst>
          </p:cNvPr>
          <p:cNvSpPr/>
          <p:nvPr/>
        </p:nvSpPr>
        <p:spPr>
          <a:xfrm>
            <a:off x="5670392" y="5593214"/>
            <a:ext cx="1837597" cy="710552"/>
          </a:xfrm>
          <a:prstGeom prst="rect">
            <a:avLst/>
          </a:prstGeom>
          <a:solidFill>
            <a:srgbClr val="F78D2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Cassie the Commentator</a:t>
            </a:r>
            <a:endParaRPr lang="en-GB" sz="1600" dirty="0"/>
          </a:p>
        </p:txBody>
      </p:sp>
      <p:grpSp>
        <p:nvGrpSpPr>
          <p:cNvPr id="50" name="Group 49">
            <a:extLst>
              <a:ext uri="{FF2B5EF4-FFF2-40B4-BE49-F238E27FC236}">
                <a16:creationId xmlns:a16="http://schemas.microsoft.com/office/drawing/2014/main" id="{85DA7A70-E2CB-0355-3AF8-BC78E21964CC}"/>
              </a:ext>
            </a:extLst>
          </p:cNvPr>
          <p:cNvGrpSpPr/>
          <p:nvPr/>
        </p:nvGrpSpPr>
        <p:grpSpPr>
          <a:xfrm>
            <a:off x="6040187" y="4490045"/>
            <a:ext cx="1011907" cy="1103171"/>
            <a:chOff x="2250347" y="3137103"/>
            <a:chExt cx="1549538" cy="1689290"/>
          </a:xfrm>
        </p:grpSpPr>
        <p:sp>
          <p:nvSpPr>
            <p:cNvPr id="51" name="Oval 50">
              <a:hlinkClick r:id="rId9" action="ppaction://hlinksldjump"/>
              <a:extLst>
                <a:ext uri="{FF2B5EF4-FFF2-40B4-BE49-F238E27FC236}">
                  <a16:creationId xmlns:a16="http://schemas.microsoft.com/office/drawing/2014/main" id="{B82BA232-7ECA-BC49-5DED-647B15D77477}"/>
                </a:ext>
              </a:extLst>
            </p:cNvPr>
            <p:cNvSpPr/>
            <p:nvPr/>
          </p:nvSpPr>
          <p:spPr>
            <a:xfrm>
              <a:off x="2398512" y="3441342"/>
              <a:ext cx="1385051" cy="1385051"/>
            </a:xfrm>
            <a:prstGeom prst="ellipse">
              <a:avLst/>
            </a:prstGeom>
            <a:solidFill>
              <a:srgbClr val="F78D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2" name="Picture 51">
              <a:hlinkClick r:id="rId11" action="ppaction://hlinksldjump"/>
              <a:extLst>
                <a:ext uri="{FF2B5EF4-FFF2-40B4-BE49-F238E27FC236}">
                  <a16:creationId xmlns:a16="http://schemas.microsoft.com/office/drawing/2014/main" id="{D431D564-62B8-B0DC-3C5B-F63949192D5D}"/>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250347" y="3137103"/>
              <a:ext cx="1549538" cy="1682694"/>
            </a:xfrm>
            <a:prstGeom prst="rect">
              <a:avLst/>
            </a:prstGeom>
          </p:spPr>
        </p:pic>
      </p:grpSp>
      <p:sp>
        <p:nvSpPr>
          <p:cNvPr id="53" name="Rectangle 52">
            <a:hlinkClick r:id="rId9" action="ppaction://hlinksldjump"/>
            <a:extLst>
              <a:ext uri="{FF2B5EF4-FFF2-40B4-BE49-F238E27FC236}">
                <a16:creationId xmlns:a16="http://schemas.microsoft.com/office/drawing/2014/main" id="{51892946-0CAD-FA74-B0D0-DEA3DD48EF4B}"/>
              </a:ext>
            </a:extLst>
          </p:cNvPr>
          <p:cNvSpPr/>
          <p:nvPr/>
        </p:nvSpPr>
        <p:spPr>
          <a:xfrm>
            <a:off x="2002909" y="5597082"/>
            <a:ext cx="1384940" cy="464331"/>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Rex Retriever</a:t>
            </a:r>
            <a:endParaRPr lang="en-GB" sz="1600" dirty="0"/>
          </a:p>
        </p:txBody>
      </p:sp>
      <p:sp>
        <p:nvSpPr>
          <p:cNvPr id="54" name="Rectangle 53">
            <a:hlinkClick r:id="rId13" action="ppaction://hlinksldjump"/>
            <a:extLst>
              <a:ext uri="{FF2B5EF4-FFF2-40B4-BE49-F238E27FC236}">
                <a16:creationId xmlns:a16="http://schemas.microsoft.com/office/drawing/2014/main" id="{8E2E3FE1-FEB6-C3F2-A713-CBC58F0933FA}"/>
              </a:ext>
            </a:extLst>
          </p:cNvPr>
          <p:cNvSpPr/>
          <p:nvPr/>
        </p:nvSpPr>
        <p:spPr>
          <a:xfrm>
            <a:off x="4579314" y="3889414"/>
            <a:ext cx="2114966" cy="464331"/>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dirty="0">
                <a:latin typeface="Twinkl" pitchFamily="2" charset="0"/>
              </a:rPr>
              <a:t>Summarising Sheba</a:t>
            </a:r>
            <a:endParaRPr lang="en-GB" sz="1600" dirty="0"/>
          </a:p>
        </p:txBody>
      </p:sp>
      <p:grpSp>
        <p:nvGrpSpPr>
          <p:cNvPr id="55" name="Group 54">
            <a:extLst>
              <a:ext uri="{FF2B5EF4-FFF2-40B4-BE49-F238E27FC236}">
                <a16:creationId xmlns:a16="http://schemas.microsoft.com/office/drawing/2014/main" id="{66FA641A-4D57-D56D-1F96-25A5AFCB1C8E}"/>
              </a:ext>
            </a:extLst>
          </p:cNvPr>
          <p:cNvGrpSpPr/>
          <p:nvPr/>
        </p:nvGrpSpPr>
        <p:grpSpPr>
          <a:xfrm>
            <a:off x="2231857" y="4532054"/>
            <a:ext cx="915767" cy="1178991"/>
            <a:chOff x="2381244" y="3195509"/>
            <a:chExt cx="1402319" cy="1805394"/>
          </a:xfrm>
        </p:grpSpPr>
        <p:sp>
          <p:nvSpPr>
            <p:cNvPr id="56" name="Oval 55">
              <a:hlinkClick r:id="rId9" action="ppaction://hlinksldjump"/>
              <a:extLst>
                <a:ext uri="{FF2B5EF4-FFF2-40B4-BE49-F238E27FC236}">
                  <a16:creationId xmlns:a16="http://schemas.microsoft.com/office/drawing/2014/main" id="{4986CA48-8665-86C2-C2F0-C0B3DA662553}"/>
                </a:ext>
              </a:extLst>
            </p:cNvPr>
            <p:cNvSpPr/>
            <p:nvPr/>
          </p:nvSpPr>
          <p:spPr>
            <a:xfrm>
              <a:off x="2398512" y="3441342"/>
              <a:ext cx="1385051" cy="1385051"/>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7" name="Picture 56">
              <a:hlinkClick r:id="rId9" action="ppaction://hlinksldjump"/>
              <a:extLst>
                <a:ext uri="{FF2B5EF4-FFF2-40B4-BE49-F238E27FC236}">
                  <a16:creationId xmlns:a16="http://schemas.microsoft.com/office/drawing/2014/main" id="{838B87F0-E4F4-B146-9D33-50C4545AD4F5}"/>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l="1" r="-1770"/>
            <a:stretch/>
          </p:blipFill>
          <p:spPr>
            <a:xfrm>
              <a:off x="2381244" y="3195509"/>
              <a:ext cx="1385052" cy="1805394"/>
            </a:xfrm>
            <a:prstGeom prst="rect">
              <a:avLst/>
            </a:prstGeom>
          </p:spPr>
        </p:pic>
      </p:grpSp>
      <p:grpSp>
        <p:nvGrpSpPr>
          <p:cNvPr id="58" name="Group 57">
            <a:extLst>
              <a:ext uri="{FF2B5EF4-FFF2-40B4-BE49-F238E27FC236}">
                <a16:creationId xmlns:a16="http://schemas.microsoft.com/office/drawing/2014/main" id="{9434FA1F-FBE0-48B2-5A5D-5C3991203008}"/>
              </a:ext>
            </a:extLst>
          </p:cNvPr>
          <p:cNvGrpSpPr/>
          <p:nvPr/>
        </p:nvGrpSpPr>
        <p:grpSpPr>
          <a:xfrm>
            <a:off x="5135696" y="2899348"/>
            <a:ext cx="941887" cy="1097883"/>
            <a:chOff x="6987216" y="3329151"/>
            <a:chExt cx="1442316" cy="1681194"/>
          </a:xfrm>
        </p:grpSpPr>
        <p:sp>
          <p:nvSpPr>
            <p:cNvPr id="59" name="Oval 58">
              <a:hlinkClick r:id="rId13" action="ppaction://hlinksldjump"/>
              <a:extLst>
                <a:ext uri="{FF2B5EF4-FFF2-40B4-BE49-F238E27FC236}">
                  <a16:creationId xmlns:a16="http://schemas.microsoft.com/office/drawing/2014/main" id="{C6A1B1A3-5FC6-81B9-C262-9B51F4699E3A}"/>
                </a:ext>
              </a:extLst>
            </p:cNvPr>
            <p:cNvSpPr/>
            <p:nvPr/>
          </p:nvSpPr>
          <p:spPr>
            <a:xfrm>
              <a:off x="6987216" y="3519567"/>
              <a:ext cx="1385051" cy="1385051"/>
            </a:xfrm>
            <a:prstGeom prst="ellipse">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0" name="Picture 59">
              <a:hlinkClick r:id="rId13" action="ppaction://hlinksldjump"/>
              <a:extLst>
                <a:ext uri="{FF2B5EF4-FFF2-40B4-BE49-F238E27FC236}">
                  <a16:creationId xmlns:a16="http://schemas.microsoft.com/office/drawing/2014/main" id="{E65DC9CC-E77A-F4A7-BE4B-843A7D13DDE8}"/>
                </a:ext>
              </a:extLst>
            </p:cNvPr>
            <p:cNvPicPr>
              <a:picLocks noChangeAspect="1"/>
            </p:cNvPicPr>
            <p:nvPr/>
          </p:nvPicPr>
          <p:blipFill>
            <a:blip r:embed="rId15" cstate="print">
              <a:extLst>
                <a:ext uri="{28A0092B-C50C-407E-A947-70E740481C1C}">
                  <a14:useLocalDpi xmlns:a14="http://schemas.microsoft.com/office/drawing/2010/main" val="0"/>
                </a:ext>
              </a:extLst>
            </a:blip>
            <a:srcRect t="536" b="536"/>
            <a:stretch/>
          </p:blipFill>
          <p:spPr>
            <a:xfrm>
              <a:off x="7021928" y="3329151"/>
              <a:ext cx="1407604" cy="1681194"/>
            </a:xfrm>
            <a:prstGeom prst="rect">
              <a:avLst/>
            </a:prstGeom>
          </p:spPr>
        </p:pic>
      </p:grpSp>
    </p:spTree>
    <p:extLst>
      <p:ext uri="{BB962C8B-B14F-4D97-AF65-F5344CB8AC3E}">
        <p14:creationId xmlns:p14="http://schemas.microsoft.com/office/powerpoint/2010/main" val="1572665839"/>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22000" decel="6000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22000" decel="6000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accel="22000" decel="6000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2" presetClass="entr" presetSubtype="4" accel="22000" decel="6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accel="22000" decel="60000" fill="hold"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par>
                          <p:cTn id="31" fill="hold">
                            <p:stCondLst>
                              <p:cond delay="500"/>
                            </p:stCondLst>
                            <p:childTnLst>
                              <p:par>
                                <p:cTn id="32" presetID="2" presetClass="entr" presetSubtype="4" accel="22000" decel="60000"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ppt_x"/>
                                          </p:val>
                                        </p:tav>
                                        <p:tav tm="100000">
                                          <p:val>
                                            <p:strVal val="#ppt_x"/>
                                          </p:val>
                                        </p:tav>
                                      </p:tavLst>
                                    </p:anim>
                                    <p:anim calcmode="lin" valueType="num">
                                      <p:cBhvr additive="base">
                                        <p:cTn id="3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accel="22000" decel="60000" fill="hold" nodeType="clickEffect">
                                  <p:stCondLst>
                                    <p:cond delay="0"/>
                                  </p:stCondLst>
                                  <p:childTnLst>
                                    <p:set>
                                      <p:cBhvr>
                                        <p:cTn id="39" dur="1" fill="hold">
                                          <p:stCondLst>
                                            <p:cond delay="0"/>
                                          </p:stCondLst>
                                        </p:cTn>
                                        <p:tgtEl>
                                          <p:spTgt spid="46"/>
                                        </p:tgtEl>
                                        <p:attrNameLst>
                                          <p:attrName>style.visibility</p:attrName>
                                        </p:attrNameLst>
                                      </p:cBhvr>
                                      <p:to>
                                        <p:strVal val="visible"/>
                                      </p:to>
                                    </p:set>
                                    <p:anim calcmode="lin" valueType="num">
                                      <p:cBhvr additive="base">
                                        <p:cTn id="40" dur="500" fill="hold"/>
                                        <p:tgtEl>
                                          <p:spTgt spid="46"/>
                                        </p:tgtEl>
                                        <p:attrNameLst>
                                          <p:attrName>ppt_x</p:attrName>
                                        </p:attrNameLst>
                                      </p:cBhvr>
                                      <p:tavLst>
                                        <p:tav tm="0">
                                          <p:val>
                                            <p:strVal val="#ppt_x"/>
                                          </p:val>
                                        </p:tav>
                                        <p:tav tm="100000">
                                          <p:val>
                                            <p:strVal val="#ppt_x"/>
                                          </p:val>
                                        </p:tav>
                                      </p:tavLst>
                                    </p:anim>
                                    <p:anim calcmode="lin" valueType="num">
                                      <p:cBhvr additive="base">
                                        <p:cTn id="41" dur="500" fill="hold"/>
                                        <p:tgtEl>
                                          <p:spTgt spid="46"/>
                                        </p:tgtEl>
                                        <p:attrNameLst>
                                          <p:attrName>ppt_y</p:attrName>
                                        </p:attrNameLst>
                                      </p:cBhvr>
                                      <p:tavLst>
                                        <p:tav tm="0">
                                          <p:val>
                                            <p:strVal val="1+#ppt_h/2"/>
                                          </p:val>
                                        </p:tav>
                                        <p:tav tm="100000">
                                          <p:val>
                                            <p:strVal val="#ppt_y"/>
                                          </p:val>
                                        </p:tav>
                                      </p:tavLst>
                                    </p:anim>
                                  </p:childTnLst>
                                </p:cTn>
                              </p:par>
                            </p:childTnLst>
                          </p:cTn>
                        </p:par>
                        <p:par>
                          <p:cTn id="42" fill="hold">
                            <p:stCondLst>
                              <p:cond delay="500"/>
                            </p:stCondLst>
                            <p:childTnLst>
                              <p:par>
                                <p:cTn id="43" presetID="2" presetClass="entr" presetSubtype="4" accel="22000" decel="60000" fill="hold" grpId="0" nodeType="afterEffect">
                                  <p:stCondLst>
                                    <p:cond delay="0"/>
                                  </p:stCondLst>
                                  <p:childTnLst>
                                    <p:set>
                                      <p:cBhvr>
                                        <p:cTn id="44" dur="1" fill="hold">
                                          <p:stCondLst>
                                            <p:cond delay="0"/>
                                          </p:stCondLst>
                                        </p:cTn>
                                        <p:tgtEl>
                                          <p:spTgt spid="45"/>
                                        </p:tgtEl>
                                        <p:attrNameLst>
                                          <p:attrName>style.visibility</p:attrName>
                                        </p:attrNameLst>
                                      </p:cBhvr>
                                      <p:to>
                                        <p:strVal val="visible"/>
                                      </p:to>
                                    </p:set>
                                    <p:anim calcmode="lin" valueType="num">
                                      <p:cBhvr additive="base">
                                        <p:cTn id="45" dur="500" fill="hold"/>
                                        <p:tgtEl>
                                          <p:spTgt spid="45"/>
                                        </p:tgtEl>
                                        <p:attrNameLst>
                                          <p:attrName>ppt_x</p:attrName>
                                        </p:attrNameLst>
                                      </p:cBhvr>
                                      <p:tavLst>
                                        <p:tav tm="0">
                                          <p:val>
                                            <p:strVal val="#ppt_x"/>
                                          </p:val>
                                        </p:tav>
                                        <p:tav tm="100000">
                                          <p:val>
                                            <p:strVal val="#ppt_x"/>
                                          </p:val>
                                        </p:tav>
                                      </p:tavLst>
                                    </p:anim>
                                    <p:anim calcmode="lin" valueType="num">
                                      <p:cBhvr additive="base">
                                        <p:cTn id="46"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accel="22000" decel="60000" fill="hold" nodeType="clickEffect">
                                  <p:stCondLst>
                                    <p:cond delay="0"/>
                                  </p:stCondLst>
                                  <p:childTnLst>
                                    <p:set>
                                      <p:cBhvr>
                                        <p:cTn id="50" dur="1" fill="hold">
                                          <p:stCondLst>
                                            <p:cond delay="0"/>
                                          </p:stCondLst>
                                        </p:cTn>
                                        <p:tgtEl>
                                          <p:spTgt spid="50"/>
                                        </p:tgtEl>
                                        <p:attrNameLst>
                                          <p:attrName>style.visibility</p:attrName>
                                        </p:attrNameLst>
                                      </p:cBhvr>
                                      <p:to>
                                        <p:strVal val="visible"/>
                                      </p:to>
                                    </p:set>
                                    <p:anim calcmode="lin" valueType="num">
                                      <p:cBhvr additive="base">
                                        <p:cTn id="51" dur="500" fill="hold"/>
                                        <p:tgtEl>
                                          <p:spTgt spid="50"/>
                                        </p:tgtEl>
                                        <p:attrNameLst>
                                          <p:attrName>ppt_x</p:attrName>
                                        </p:attrNameLst>
                                      </p:cBhvr>
                                      <p:tavLst>
                                        <p:tav tm="0">
                                          <p:val>
                                            <p:strVal val="#ppt_x"/>
                                          </p:val>
                                        </p:tav>
                                        <p:tav tm="100000">
                                          <p:val>
                                            <p:strVal val="#ppt_x"/>
                                          </p:val>
                                        </p:tav>
                                      </p:tavLst>
                                    </p:anim>
                                    <p:anim calcmode="lin" valueType="num">
                                      <p:cBhvr additive="base">
                                        <p:cTn id="52" dur="500" fill="hold"/>
                                        <p:tgtEl>
                                          <p:spTgt spid="50"/>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2" presetClass="entr" presetSubtype="4" accel="22000" decel="60000" fill="hold" grpId="0" nodeType="afterEffect">
                                  <p:stCondLst>
                                    <p:cond delay="0"/>
                                  </p:stCondLst>
                                  <p:childTnLst>
                                    <p:set>
                                      <p:cBhvr>
                                        <p:cTn id="55" dur="1" fill="hold">
                                          <p:stCondLst>
                                            <p:cond delay="0"/>
                                          </p:stCondLst>
                                        </p:cTn>
                                        <p:tgtEl>
                                          <p:spTgt spid="49"/>
                                        </p:tgtEl>
                                        <p:attrNameLst>
                                          <p:attrName>style.visibility</p:attrName>
                                        </p:attrNameLst>
                                      </p:cBhvr>
                                      <p:to>
                                        <p:strVal val="visible"/>
                                      </p:to>
                                    </p:set>
                                    <p:anim calcmode="lin" valueType="num">
                                      <p:cBhvr additive="base">
                                        <p:cTn id="56" dur="500" fill="hold"/>
                                        <p:tgtEl>
                                          <p:spTgt spid="49"/>
                                        </p:tgtEl>
                                        <p:attrNameLst>
                                          <p:attrName>ppt_x</p:attrName>
                                        </p:attrNameLst>
                                      </p:cBhvr>
                                      <p:tavLst>
                                        <p:tav tm="0">
                                          <p:val>
                                            <p:strVal val="#ppt_x"/>
                                          </p:val>
                                        </p:tav>
                                        <p:tav tm="100000">
                                          <p:val>
                                            <p:strVal val="#ppt_x"/>
                                          </p:val>
                                        </p:tav>
                                      </p:tavLst>
                                    </p:anim>
                                    <p:anim calcmode="lin" valueType="num">
                                      <p:cBhvr additive="base">
                                        <p:cTn id="57"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45" grpId="0" animBg="1"/>
      <p:bldP spid="4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391</TotalTime>
  <Words>1903</Words>
  <Application>Microsoft Office PowerPoint</Application>
  <PresentationFormat>On-screen Show (4:3)</PresentationFormat>
  <Paragraphs>189</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Calibri</vt:lpstr>
      <vt:lpstr>Twinkl</vt:lpstr>
      <vt:lpstr>Arial</vt:lpstr>
      <vt:lpstr>Office Theme</vt:lpstr>
      <vt:lpstr>PowerPoint Presentation</vt:lpstr>
      <vt:lpstr>Who Are the Totally Pawsome Reading Gang?</vt:lpstr>
      <vt:lpstr>Who Are the Totally Pawsome Reading Gang?</vt:lpstr>
      <vt:lpstr>What Does Vocabulary Victor Do?</vt:lpstr>
      <vt:lpstr>What Might Vocabulary Victor Ask?</vt:lpstr>
      <vt:lpstr>Who Are the Totally Pawsome Reading Gang?</vt:lpstr>
      <vt:lpstr>What Does Rex Retriever Do?</vt:lpstr>
      <vt:lpstr>What Might Rex Retriever Ask?</vt:lpstr>
      <vt:lpstr>Who Are the Totally Pawsome Reading Gang?</vt:lpstr>
      <vt:lpstr>What Does Predicting Pip Do?</vt:lpstr>
      <vt:lpstr>What Might Predicting Pip Ask?</vt:lpstr>
      <vt:lpstr>Who Are the Totally Pawsome Reading Gang?</vt:lpstr>
      <vt:lpstr>What Does Inference Iggy Do?</vt:lpstr>
      <vt:lpstr>What Might Inference Iggy Ask?</vt:lpstr>
      <vt:lpstr>Who Are the Totally Pawsome Reading Gang?</vt:lpstr>
      <vt:lpstr>What Does Summarising Sheba Do?</vt:lpstr>
      <vt:lpstr>What Might Summarising Sheba Ask?</vt:lpstr>
      <vt:lpstr>Who Are the Totally Pawsome Reading Gang?</vt:lpstr>
      <vt:lpstr>What Does Arlo the Author Do?</vt:lpstr>
      <vt:lpstr>What Might Arlo the Author Ask?</vt:lpstr>
      <vt:lpstr>Who Are the Totally Pawsome Reading Gang?</vt:lpstr>
      <vt:lpstr>What Does Cassie the Commentator Do?</vt:lpstr>
      <vt:lpstr>What Might Cassie the Commentator Ask?</vt:lpstr>
      <vt:lpstr>Who Are the Totally Pawsome Reading Gang?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Ruby Cunningham</dc:creator>
  <cp:lastModifiedBy>Amber Cooper</cp:lastModifiedBy>
  <cp:revision>40</cp:revision>
  <dcterms:created xsi:type="dcterms:W3CDTF">2019-06-21T08:56:57Z</dcterms:created>
  <dcterms:modified xsi:type="dcterms:W3CDTF">2023-02-03T09:40:45Z</dcterms:modified>
</cp:coreProperties>
</file>