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40" autoAdjust="0"/>
    <p:restoredTop sz="94660"/>
  </p:normalViewPr>
  <p:slideViewPr>
    <p:cSldViewPr snapToGrid="0">
      <p:cViewPr varScale="1">
        <p:scale>
          <a:sx n="111" d="100"/>
          <a:sy n="111" d="100"/>
        </p:scale>
        <p:origin x="106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E58B4-1073-E07D-CBB2-99E257218C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C315C1-2BF8-95E8-C1F1-683938A9E2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B7DF51-0AE8-10B5-CE31-E0EC50D8FBF2}"/>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6375A2AA-D888-645A-FE79-EAAE1BB5BD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896D3C-BA9F-757A-3F94-84C0A6DC4BF8}"/>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260685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A426C-C06F-5036-977F-CBF3C1C6F4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7508A6-0172-D7BF-E21E-717718DA326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46727B-371E-78AA-1D77-B6ABBE1A6537}"/>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D4DF0EB0-15E0-8615-7095-4D1F506F5B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3F4E7-C7F7-104C-25AD-A7CA393CD666}"/>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3832394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B374A-31C2-B079-783D-6FEF8A91F6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5D9E35-C335-6D4B-6BA7-9B38D2BED2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E2BED7-57A1-BDEF-BF87-B0DE1FD3801D}"/>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821BD4CC-FD3A-2AC7-CE69-BAF751E123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C8A1F0-ECE5-101F-C938-0A99D9FBBC7D}"/>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173772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13631-9CD2-010E-56AB-8284656B4F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95BA40-2D6A-52ED-73A4-F5B3E81837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187101-6297-ABED-0BDA-DE8ACF198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512DFE-CFA2-6B03-FC26-2E32C375BCC1}"/>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6" name="Footer Placeholder 5">
            <a:extLst>
              <a:ext uri="{FF2B5EF4-FFF2-40B4-BE49-F238E27FC236}">
                <a16:creationId xmlns:a16="http://schemas.microsoft.com/office/drawing/2014/main" id="{A4C44608-E2B1-EE04-8DD0-B25E0267C3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3C0293-2DCF-DD11-BC15-B863F312D280}"/>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3937131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502B-B205-5E02-302C-87B70506BEE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BDF64B-9784-62E9-0789-92CF2B4CF9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B7E749-92E9-59D0-92AB-C8F7A16E15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B561D96-24AC-97D5-6958-E4A03FED6A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F67CD6-A4C9-A8DB-D5A7-EF9EADBF8F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98B592-B705-1607-D46F-E3B4C4694108}"/>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8" name="Footer Placeholder 7">
            <a:extLst>
              <a:ext uri="{FF2B5EF4-FFF2-40B4-BE49-F238E27FC236}">
                <a16:creationId xmlns:a16="http://schemas.microsoft.com/office/drawing/2014/main" id="{C42C38C7-C735-2162-1602-4991257CB7F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0414A7-A612-B65D-06E8-DBFA3BB43C43}"/>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1332019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66B09-6125-3B15-B96A-FFAB4C66F6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CCD387C-D99B-F5B5-30D1-F4C2C7BF686D}"/>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4" name="Footer Placeholder 3">
            <a:extLst>
              <a:ext uri="{FF2B5EF4-FFF2-40B4-BE49-F238E27FC236}">
                <a16:creationId xmlns:a16="http://schemas.microsoft.com/office/drawing/2014/main" id="{E49D94AF-8ABC-60D2-6A15-2F6478BE7C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C35470-E4AB-A309-53A4-E72E6DB3E01F}"/>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259746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2A3541-35AD-6589-1A07-1699292DF8DE}"/>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3" name="Footer Placeholder 2">
            <a:extLst>
              <a:ext uri="{FF2B5EF4-FFF2-40B4-BE49-F238E27FC236}">
                <a16:creationId xmlns:a16="http://schemas.microsoft.com/office/drawing/2014/main" id="{2988179C-21D3-397F-EA6C-9CF148F553D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A28F3F-CFD5-6DB5-11BA-CF66B696C847}"/>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3889708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878BD-BE3E-4B37-9E68-5FAAF74C1A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E4F925-7032-9ED9-37EE-2C1DFE5256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4D6640-697B-1702-76BF-1415810A76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69D006-0FBD-32A1-CB80-3D6597D53DB6}"/>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6" name="Footer Placeholder 5">
            <a:extLst>
              <a:ext uri="{FF2B5EF4-FFF2-40B4-BE49-F238E27FC236}">
                <a16:creationId xmlns:a16="http://schemas.microsoft.com/office/drawing/2014/main" id="{919F1361-43FD-4C45-A306-35F6084451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AB588A-F928-50E3-0D5B-1B9184C2A177}"/>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3017503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F9FAF-C3AE-A00F-91F3-D669A7F43D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086E1B-76A4-29D2-CB95-38995DCF60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4BA1DF4-7024-1C91-8E62-A59D79C292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AA39F8-2B10-B40E-8D8A-8D75372BED2C}"/>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6" name="Footer Placeholder 5">
            <a:extLst>
              <a:ext uri="{FF2B5EF4-FFF2-40B4-BE49-F238E27FC236}">
                <a16:creationId xmlns:a16="http://schemas.microsoft.com/office/drawing/2014/main" id="{73F1F486-8B2A-009B-2563-C2F076C3E6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0C70AA-6FB2-A4EC-4BCD-595D52B9CD34}"/>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8894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95E5F-C367-D6B5-5F09-A4C8C99C027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09C581-E253-2519-848D-B55C8CA494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911A29-3256-B3C0-D1BA-15876BE570CA}"/>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50FE80BE-3FA2-AFC7-08F6-767AF8207C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E43FE3-400B-39F0-2388-1DF2A22CF2B0}"/>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1286169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7A4B6C-2209-DA10-673D-EBF8CFB13A9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1B4768-D68E-4E21-80A6-785F788582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58050-64C8-B02E-33F1-DA32020CBBD7}"/>
              </a:ext>
            </a:extLst>
          </p:cNvPr>
          <p:cNvSpPr>
            <a:spLocks noGrp="1"/>
          </p:cNvSpPr>
          <p:nvPr>
            <p:ph type="dt" sz="half" idx="10"/>
          </p:nvPr>
        </p:nvSpPr>
        <p:spPr/>
        <p:txBody>
          <a:body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818DFD14-F3AC-6516-44BF-4523E0DDC6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A61BA3-E8A8-C3AC-F24C-9DC97B139129}"/>
              </a:ext>
            </a:extLst>
          </p:cNvPr>
          <p:cNvSpPr>
            <a:spLocks noGrp="1"/>
          </p:cNvSpPr>
          <p:nvPr>
            <p:ph type="sldNum" sz="quarter" idx="12"/>
          </p:nvPr>
        </p:nvSpPr>
        <p:spPr/>
        <p:txBody>
          <a:bodyPr/>
          <a:lstStyle/>
          <a:p>
            <a:fld id="{3533B0AA-50C4-4C6F-88A2-49C82E390FC9}" type="slidenum">
              <a:rPr lang="en-GB" smtClean="0"/>
              <a:t>‹#›</a:t>
            </a:fld>
            <a:endParaRPr lang="en-GB"/>
          </a:p>
        </p:txBody>
      </p:sp>
    </p:spTree>
    <p:extLst>
      <p:ext uri="{BB962C8B-B14F-4D97-AF65-F5344CB8AC3E}">
        <p14:creationId xmlns:p14="http://schemas.microsoft.com/office/powerpoint/2010/main" val="3749178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ED4B7C-B0D7-B029-641F-012AED7467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155BCC-A19D-3B2E-A6DB-056BE26476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72666E-B724-B513-D907-D2ED74F167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998A4E-2950-4A42-AF9E-37F163ED8913}" type="datetimeFigureOut">
              <a:rPr lang="en-GB" smtClean="0"/>
              <a:t>05/09/2026</a:t>
            </a:fld>
            <a:endParaRPr lang="en-GB"/>
          </a:p>
        </p:txBody>
      </p:sp>
      <p:sp>
        <p:nvSpPr>
          <p:cNvPr id="5" name="Footer Placeholder 4">
            <a:extLst>
              <a:ext uri="{FF2B5EF4-FFF2-40B4-BE49-F238E27FC236}">
                <a16:creationId xmlns:a16="http://schemas.microsoft.com/office/drawing/2014/main" id="{53B2CAAA-AB50-60E1-D6D0-E1677E27E8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BC9814-8136-D9CE-8C7E-9963381439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33B0AA-50C4-4C6F-88A2-49C82E390FC9}" type="slidenum">
              <a:rPr lang="en-GB" smtClean="0"/>
              <a:t>‹#›</a:t>
            </a:fld>
            <a:endParaRPr lang="en-GB"/>
          </a:p>
        </p:txBody>
      </p:sp>
    </p:spTree>
    <p:extLst>
      <p:ext uri="{BB962C8B-B14F-4D97-AF65-F5344CB8AC3E}">
        <p14:creationId xmlns:p14="http://schemas.microsoft.com/office/powerpoint/2010/main" val="34308277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354090-9FA3-7A6C-274B-AE7C4EDCAF7C}"/>
              </a:ext>
            </a:extLst>
          </p:cNvPr>
          <p:cNvSpPr txBox="1"/>
          <p:nvPr/>
        </p:nvSpPr>
        <p:spPr>
          <a:xfrm>
            <a:off x="4422128" y="3809785"/>
            <a:ext cx="3088628" cy="1200329"/>
          </a:xfrm>
          <a:prstGeom prst="rect">
            <a:avLst/>
          </a:prstGeom>
          <a:noFill/>
        </p:spPr>
        <p:txBody>
          <a:bodyPr wrap="square" rtlCol="0">
            <a:spAutoFit/>
          </a:bodyPr>
          <a:lstStyle/>
          <a:p>
            <a:pPr algn="ctr"/>
            <a:r>
              <a:rPr lang="en-GB" b="1" dirty="0"/>
              <a:t>Year 4 – Autumn Term</a:t>
            </a:r>
          </a:p>
          <a:p>
            <a:pPr algn="ctr"/>
            <a:r>
              <a:rPr lang="en-GB" b="1" dirty="0"/>
              <a:t>2026-27</a:t>
            </a:r>
          </a:p>
          <a:p>
            <a:pPr algn="ctr"/>
            <a:r>
              <a:rPr lang="en-GB" b="1" dirty="0"/>
              <a:t>‘Florida – Beyond the Magic Kingdom’</a:t>
            </a:r>
          </a:p>
        </p:txBody>
      </p:sp>
      <p:sp>
        <p:nvSpPr>
          <p:cNvPr id="6" name="TextBox 5">
            <a:extLst>
              <a:ext uri="{FF2B5EF4-FFF2-40B4-BE49-F238E27FC236}">
                <a16:creationId xmlns:a16="http://schemas.microsoft.com/office/drawing/2014/main" id="{2D10C5E8-BDE4-6ED5-C285-92AA903C6FE8}"/>
              </a:ext>
            </a:extLst>
          </p:cNvPr>
          <p:cNvSpPr txBox="1"/>
          <p:nvPr/>
        </p:nvSpPr>
        <p:spPr>
          <a:xfrm>
            <a:off x="7727723" y="4862728"/>
            <a:ext cx="1949718" cy="1486214"/>
          </a:xfrm>
          <a:prstGeom prst="rect">
            <a:avLst/>
          </a:prstGeom>
          <a:noFill/>
          <a:ln w="28575">
            <a:solidFill>
              <a:schemeClr val="accent1"/>
            </a:solidFill>
          </a:ln>
        </p:spPr>
        <p:txBody>
          <a:bodyPr wrap="square" rtlCol="0">
            <a:spAutoFit/>
          </a:bodyPr>
          <a:lstStyle/>
          <a:p>
            <a:pPr algn="ctr"/>
            <a:r>
              <a:rPr lang="en-GB" sz="1100" b="1" u="sng" dirty="0"/>
              <a:t>PE:</a:t>
            </a:r>
          </a:p>
          <a:p>
            <a:r>
              <a:rPr lang="en-GB" sz="1100" dirty="0"/>
              <a:t>During Tuesday PE we will be learning the fundamental movement and passing skills used in netball. Whilst on a Friday, we will be developing our precision and coordination in Tri-Golf!</a:t>
            </a:r>
          </a:p>
        </p:txBody>
      </p:sp>
      <p:sp>
        <p:nvSpPr>
          <p:cNvPr id="7" name="TextBox 6">
            <a:extLst>
              <a:ext uri="{FF2B5EF4-FFF2-40B4-BE49-F238E27FC236}">
                <a16:creationId xmlns:a16="http://schemas.microsoft.com/office/drawing/2014/main" id="{A86C3B6F-3358-E979-2433-6F063AA29C9D}"/>
              </a:ext>
            </a:extLst>
          </p:cNvPr>
          <p:cNvSpPr txBox="1"/>
          <p:nvPr/>
        </p:nvSpPr>
        <p:spPr>
          <a:xfrm>
            <a:off x="7858319" y="3500489"/>
            <a:ext cx="3890865" cy="938719"/>
          </a:xfrm>
          <a:prstGeom prst="rect">
            <a:avLst/>
          </a:prstGeom>
          <a:noFill/>
          <a:ln w="28575">
            <a:solidFill>
              <a:schemeClr val="accent2"/>
            </a:solidFill>
          </a:ln>
        </p:spPr>
        <p:txBody>
          <a:bodyPr wrap="square" rtlCol="0">
            <a:spAutoFit/>
          </a:bodyPr>
          <a:lstStyle/>
          <a:p>
            <a:pPr algn="ctr"/>
            <a:r>
              <a:rPr lang="en-GB" sz="1100" b="1" u="sng" dirty="0"/>
              <a:t>RE:</a:t>
            </a:r>
          </a:p>
          <a:p>
            <a:pPr algn="ctr"/>
            <a:r>
              <a:rPr lang="en-GB" sz="1100" dirty="0"/>
              <a:t>This term, the children will be learning about Judaism and about how special the relationship between Jews and God is. Children will learn about the story of Abraham, synagogues, and the Torah.</a:t>
            </a:r>
          </a:p>
        </p:txBody>
      </p:sp>
      <p:sp>
        <p:nvSpPr>
          <p:cNvPr id="8" name="TextBox 7">
            <a:extLst>
              <a:ext uri="{FF2B5EF4-FFF2-40B4-BE49-F238E27FC236}">
                <a16:creationId xmlns:a16="http://schemas.microsoft.com/office/drawing/2014/main" id="{A13F0975-8183-B36A-1D64-587B9E33C4F7}"/>
              </a:ext>
            </a:extLst>
          </p:cNvPr>
          <p:cNvSpPr txBox="1"/>
          <p:nvPr/>
        </p:nvSpPr>
        <p:spPr>
          <a:xfrm>
            <a:off x="7858319" y="2736030"/>
            <a:ext cx="3890865" cy="600164"/>
          </a:xfrm>
          <a:prstGeom prst="rect">
            <a:avLst/>
          </a:prstGeom>
          <a:noFill/>
          <a:ln w="28575">
            <a:solidFill>
              <a:schemeClr val="accent3"/>
            </a:solidFill>
          </a:ln>
        </p:spPr>
        <p:txBody>
          <a:bodyPr wrap="square" rtlCol="0">
            <a:spAutoFit/>
          </a:bodyPr>
          <a:lstStyle/>
          <a:p>
            <a:pPr algn="ctr"/>
            <a:r>
              <a:rPr lang="en-GB" sz="1100" b="1" u="sng" dirty="0"/>
              <a:t>French:</a:t>
            </a:r>
          </a:p>
          <a:p>
            <a:pPr algn="ctr"/>
            <a:r>
              <a:rPr lang="en-GB" sz="1100" dirty="0"/>
              <a:t>This term, the children will be learning where they live. Learning how to talk about their local area and homes.</a:t>
            </a:r>
          </a:p>
        </p:txBody>
      </p:sp>
      <p:sp>
        <p:nvSpPr>
          <p:cNvPr id="9" name="TextBox 8">
            <a:extLst>
              <a:ext uri="{FF2B5EF4-FFF2-40B4-BE49-F238E27FC236}">
                <a16:creationId xmlns:a16="http://schemas.microsoft.com/office/drawing/2014/main" id="{257992BD-7D7B-CCAB-689E-1F20AECDBF96}"/>
              </a:ext>
            </a:extLst>
          </p:cNvPr>
          <p:cNvSpPr txBox="1"/>
          <p:nvPr/>
        </p:nvSpPr>
        <p:spPr>
          <a:xfrm>
            <a:off x="7893697" y="481714"/>
            <a:ext cx="3820110" cy="1785104"/>
          </a:xfrm>
          <a:prstGeom prst="rect">
            <a:avLst/>
          </a:prstGeom>
          <a:noFill/>
          <a:ln w="28575">
            <a:solidFill>
              <a:schemeClr val="accent6"/>
            </a:solidFill>
          </a:ln>
        </p:spPr>
        <p:txBody>
          <a:bodyPr wrap="square" rtlCol="0">
            <a:spAutoFit/>
          </a:bodyPr>
          <a:lstStyle/>
          <a:p>
            <a:pPr algn="ctr"/>
            <a:r>
              <a:rPr lang="en-GB" sz="1100" b="1" u="sng" dirty="0"/>
              <a:t>History/Geography:</a:t>
            </a:r>
          </a:p>
          <a:p>
            <a:pPr algn="ctr"/>
            <a:r>
              <a:rPr lang="en-GB" sz="1100" dirty="0"/>
              <a:t>Our Autumn 1 project focusses on building the children’s global geographical knowledge of the continents, The North American countries and the American states – particularly Florida.</a:t>
            </a:r>
          </a:p>
          <a:p>
            <a:pPr algn="ctr"/>
            <a:endParaRPr lang="en-GB" sz="1100" dirty="0"/>
          </a:p>
          <a:p>
            <a:pPr algn="ctr"/>
            <a:r>
              <a:rPr lang="en-GB" sz="1100" dirty="0"/>
              <a:t>We will learn about key geographical skills as well as building an understanding of the human and physical geography of Florida. We will investigate the State’s major tourism attraction as well as its physical characteristics as a peninsula that make it an ideal home for NASA and Turtles!</a:t>
            </a:r>
          </a:p>
        </p:txBody>
      </p:sp>
      <p:sp>
        <p:nvSpPr>
          <p:cNvPr id="10" name="TextBox 9">
            <a:extLst>
              <a:ext uri="{FF2B5EF4-FFF2-40B4-BE49-F238E27FC236}">
                <a16:creationId xmlns:a16="http://schemas.microsoft.com/office/drawing/2014/main" id="{C824E768-DD78-5851-A289-4D46D6CBE6C6}"/>
              </a:ext>
            </a:extLst>
          </p:cNvPr>
          <p:cNvSpPr txBox="1"/>
          <p:nvPr/>
        </p:nvSpPr>
        <p:spPr>
          <a:xfrm>
            <a:off x="282249" y="289679"/>
            <a:ext cx="3860056" cy="3139321"/>
          </a:xfrm>
          <a:prstGeom prst="rect">
            <a:avLst/>
          </a:prstGeom>
          <a:noFill/>
          <a:ln w="28575">
            <a:solidFill>
              <a:schemeClr val="accent4"/>
            </a:solidFill>
          </a:ln>
        </p:spPr>
        <p:txBody>
          <a:bodyPr wrap="square" rtlCol="0">
            <a:spAutoFit/>
          </a:bodyPr>
          <a:lstStyle/>
          <a:p>
            <a:pPr algn="ctr"/>
            <a:r>
              <a:rPr lang="en-GB" sz="1100" b="1" u="sng" dirty="0"/>
              <a:t>English:</a:t>
            </a:r>
          </a:p>
          <a:p>
            <a:r>
              <a:rPr lang="en-GB" sz="1100" b="1" u="sng" dirty="0"/>
              <a:t>Reading:</a:t>
            </a:r>
          </a:p>
          <a:p>
            <a:r>
              <a:rPr lang="en-GB" sz="1100" dirty="0"/>
              <a:t>Our class text for the Autumn 1 term will be ‘The Polar Bear Explorers Club’ by Alex Bell.</a:t>
            </a:r>
          </a:p>
          <a:p>
            <a:endParaRPr lang="en-GB" sz="1100" b="1" u="sng" dirty="0"/>
          </a:p>
          <a:p>
            <a:r>
              <a:rPr lang="en-GB" sz="1100" b="1" u="sng" dirty="0"/>
              <a:t>Writing:</a:t>
            </a:r>
          </a:p>
          <a:p>
            <a:r>
              <a:rPr lang="en-GB" sz="1100" dirty="0"/>
              <a:t>Handwriting will have a high focus during the Autumn term as we look to develop automaticity and fluency in letter formation and joining. </a:t>
            </a:r>
          </a:p>
          <a:p>
            <a:r>
              <a:rPr lang="en-GB" sz="1100" dirty="0"/>
              <a:t>We will create a range of texts including, leaflets, letters, and arguments linked to our work on understanding the human geography of Theme parks.</a:t>
            </a:r>
          </a:p>
          <a:p>
            <a:endParaRPr lang="en-GB" sz="1100" dirty="0"/>
          </a:p>
          <a:p>
            <a:r>
              <a:rPr lang="en-GB" sz="1100" b="1" u="sng" dirty="0"/>
              <a:t>Spelling:</a:t>
            </a:r>
          </a:p>
          <a:p>
            <a:r>
              <a:rPr lang="en-GB" sz="1100" dirty="0"/>
              <a:t>Spelling lessons will take place 4-5 times a week and will build a knowledge of different spelling patterns. They will bring home a list of words at the start of each unit to learn and help them further explore the rules we are learning about. </a:t>
            </a:r>
          </a:p>
        </p:txBody>
      </p:sp>
      <p:sp>
        <p:nvSpPr>
          <p:cNvPr id="11" name="TextBox 10">
            <a:extLst>
              <a:ext uri="{FF2B5EF4-FFF2-40B4-BE49-F238E27FC236}">
                <a16:creationId xmlns:a16="http://schemas.microsoft.com/office/drawing/2014/main" id="{46A84165-B09F-0E28-D7A8-C2814F4F7242}"/>
              </a:ext>
            </a:extLst>
          </p:cNvPr>
          <p:cNvSpPr txBox="1"/>
          <p:nvPr/>
        </p:nvSpPr>
        <p:spPr>
          <a:xfrm>
            <a:off x="282248" y="3673017"/>
            <a:ext cx="3860055" cy="1785104"/>
          </a:xfrm>
          <a:prstGeom prst="rect">
            <a:avLst/>
          </a:prstGeom>
          <a:noFill/>
          <a:ln w="28575">
            <a:solidFill>
              <a:schemeClr val="accent5"/>
            </a:solidFill>
          </a:ln>
        </p:spPr>
        <p:txBody>
          <a:bodyPr wrap="square" rtlCol="0">
            <a:spAutoFit/>
          </a:bodyPr>
          <a:lstStyle/>
          <a:p>
            <a:pPr algn="ctr"/>
            <a:r>
              <a:rPr lang="en-GB" sz="1100" b="1" u="sng" dirty="0"/>
              <a:t>Maths:</a:t>
            </a:r>
          </a:p>
          <a:p>
            <a:pPr algn="ctr"/>
            <a:r>
              <a:rPr lang="en-GB" sz="1100" dirty="0"/>
              <a:t>Securing the children’s Times Tables facts is vitally important during Y4. by Half Term they should know : x2, x5, x10, x3, x4, </a:t>
            </a:r>
          </a:p>
          <a:p>
            <a:pPr algn="ctr"/>
            <a:endParaRPr lang="en-GB" sz="1100" dirty="0"/>
          </a:p>
          <a:p>
            <a:pPr algn="ctr"/>
            <a:r>
              <a:rPr lang="en-GB" sz="1100" dirty="0"/>
              <a:t>We will cover topics on Place Value, Addition and Subtraction.</a:t>
            </a:r>
          </a:p>
          <a:p>
            <a:pPr algn="ctr"/>
            <a:r>
              <a:rPr lang="en-GB" sz="1100" dirty="0"/>
              <a:t>Children will need to master place value of numbers to 10,000 by ensuring they can round, count on, order, compare and partition.</a:t>
            </a:r>
          </a:p>
          <a:p>
            <a:pPr algn="ctr"/>
            <a:r>
              <a:rPr lang="en-GB" sz="1100" dirty="0"/>
              <a:t>Addition and subtraction will ensure all pupils can use the formal column method for up to two four-digit numbers.</a:t>
            </a:r>
          </a:p>
        </p:txBody>
      </p:sp>
      <p:sp>
        <p:nvSpPr>
          <p:cNvPr id="12" name="TextBox 11">
            <a:extLst>
              <a:ext uri="{FF2B5EF4-FFF2-40B4-BE49-F238E27FC236}">
                <a16:creationId xmlns:a16="http://schemas.microsoft.com/office/drawing/2014/main" id="{7E646148-7015-E9E5-F9ED-7A2D41B0B422}"/>
              </a:ext>
            </a:extLst>
          </p:cNvPr>
          <p:cNvSpPr txBox="1"/>
          <p:nvPr/>
        </p:nvSpPr>
        <p:spPr>
          <a:xfrm>
            <a:off x="282248" y="5605835"/>
            <a:ext cx="3860055" cy="769441"/>
          </a:xfrm>
          <a:prstGeom prst="rect">
            <a:avLst/>
          </a:prstGeom>
          <a:noFill/>
          <a:ln w="28575">
            <a:solidFill>
              <a:srgbClr val="FF0000"/>
            </a:solidFill>
          </a:ln>
        </p:spPr>
        <p:txBody>
          <a:bodyPr wrap="square" rtlCol="0">
            <a:spAutoFit/>
          </a:bodyPr>
          <a:lstStyle/>
          <a:p>
            <a:pPr algn="ctr"/>
            <a:r>
              <a:rPr lang="en-GB" sz="1100" b="1" u="sng" dirty="0"/>
              <a:t>Computing:</a:t>
            </a:r>
          </a:p>
          <a:p>
            <a:pPr algn="ctr"/>
            <a:r>
              <a:rPr lang="en-GB" sz="1100" dirty="0"/>
              <a:t>This term the children will be learning about programming. On our trip to Paultons Park we will learn how to create simple codes for rides, we will then do this for our own rides at school.  </a:t>
            </a:r>
          </a:p>
        </p:txBody>
      </p:sp>
      <p:sp>
        <p:nvSpPr>
          <p:cNvPr id="13" name="TextBox 12">
            <a:extLst>
              <a:ext uri="{FF2B5EF4-FFF2-40B4-BE49-F238E27FC236}">
                <a16:creationId xmlns:a16="http://schemas.microsoft.com/office/drawing/2014/main" id="{F1E8CBB9-5CAF-2744-00B9-81F610E6A377}"/>
              </a:ext>
            </a:extLst>
          </p:cNvPr>
          <p:cNvSpPr txBox="1"/>
          <p:nvPr/>
        </p:nvSpPr>
        <p:spPr>
          <a:xfrm>
            <a:off x="4308278" y="348016"/>
            <a:ext cx="3419445" cy="1107996"/>
          </a:xfrm>
          <a:prstGeom prst="rect">
            <a:avLst/>
          </a:prstGeom>
          <a:noFill/>
          <a:ln w="28575">
            <a:solidFill>
              <a:srgbClr val="7030A0"/>
            </a:solidFill>
          </a:ln>
        </p:spPr>
        <p:txBody>
          <a:bodyPr wrap="square" rtlCol="0">
            <a:spAutoFit/>
          </a:bodyPr>
          <a:lstStyle/>
          <a:p>
            <a:pPr algn="ctr"/>
            <a:r>
              <a:rPr lang="en-GB" sz="1100" b="1" u="sng" dirty="0"/>
              <a:t>Science:</a:t>
            </a:r>
          </a:p>
          <a:p>
            <a:pPr algn="ctr"/>
            <a:r>
              <a:rPr lang="en-GB" sz="1100" dirty="0"/>
              <a:t>There science for this term is learning about circuits in our electricity work. We will explore conductors, insulators and the different variables which can be included in circuits. </a:t>
            </a:r>
          </a:p>
          <a:p>
            <a:pPr algn="ctr"/>
            <a:endParaRPr lang="en-GB" sz="1100" dirty="0"/>
          </a:p>
        </p:txBody>
      </p:sp>
      <p:sp>
        <p:nvSpPr>
          <p:cNvPr id="14" name="TextBox 13">
            <a:extLst>
              <a:ext uri="{FF2B5EF4-FFF2-40B4-BE49-F238E27FC236}">
                <a16:creationId xmlns:a16="http://schemas.microsoft.com/office/drawing/2014/main" id="{96C4D87C-405B-0B95-BA7B-B3E051C2AB56}"/>
              </a:ext>
            </a:extLst>
          </p:cNvPr>
          <p:cNvSpPr txBox="1"/>
          <p:nvPr/>
        </p:nvSpPr>
        <p:spPr>
          <a:xfrm>
            <a:off x="4390698" y="5156307"/>
            <a:ext cx="3088629" cy="769441"/>
          </a:xfrm>
          <a:prstGeom prst="rect">
            <a:avLst/>
          </a:prstGeom>
          <a:noFill/>
          <a:ln w="28575">
            <a:solidFill>
              <a:srgbClr val="002060"/>
            </a:solidFill>
          </a:ln>
        </p:spPr>
        <p:txBody>
          <a:bodyPr wrap="square" rtlCol="0">
            <a:spAutoFit/>
          </a:bodyPr>
          <a:lstStyle/>
          <a:p>
            <a:pPr algn="ctr"/>
            <a:r>
              <a:rPr lang="en-GB" sz="1100" b="1" u="sng" dirty="0"/>
              <a:t>Art/DT/Music:</a:t>
            </a:r>
          </a:p>
          <a:p>
            <a:pPr algn="ctr"/>
            <a:r>
              <a:rPr lang="en-GB" sz="1100" dirty="0"/>
              <a:t>Our DT this half term will be to combine our understanding of electric and design to create theme park carousel rides. </a:t>
            </a:r>
          </a:p>
        </p:txBody>
      </p:sp>
      <p:sp>
        <p:nvSpPr>
          <p:cNvPr id="15" name="TextBox 14">
            <a:extLst>
              <a:ext uri="{FF2B5EF4-FFF2-40B4-BE49-F238E27FC236}">
                <a16:creationId xmlns:a16="http://schemas.microsoft.com/office/drawing/2014/main" id="{3C04551C-DD48-9E71-734D-B6BEB718012F}"/>
              </a:ext>
            </a:extLst>
          </p:cNvPr>
          <p:cNvSpPr txBox="1"/>
          <p:nvPr/>
        </p:nvSpPr>
        <p:spPr>
          <a:xfrm>
            <a:off x="9886366" y="4733115"/>
            <a:ext cx="2023385" cy="1615827"/>
          </a:xfrm>
          <a:prstGeom prst="rect">
            <a:avLst/>
          </a:prstGeom>
          <a:noFill/>
          <a:ln w="28575">
            <a:solidFill>
              <a:schemeClr val="accent6"/>
            </a:solidFill>
          </a:ln>
        </p:spPr>
        <p:txBody>
          <a:bodyPr wrap="square" rtlCol="0">
            <a:spAutoFit/>
          </a:bodyPr>
          <a:lstStyle/>
          <a:p>
            <a:pPr algn="ctr"/>
            <a:r>
              <a:rPr lang="en-GB" sz="1100" b="1" dirty="0"/>
              <a:t>Do you have a skill or job which links to any of our areas of learning?</a:t>
            </a:r>
          </a:p>
          <a:p>
            <a:pPr algn="ctr"/>
            <a:r>
              <a:rPr lang="en-GB" sz="1100" b="1" dirty="0"/>
              <a:t>Are you able to volunteer time to read/practise tables?</a:t>
            </a:r>
          </a:p>
          <a:p>
            <a:pPr algn="ctr"/>
            <a:r>
              <a:rPr lang="en-GB" sz="1100" b="1" dirty="0"/>
              <a:t>Are you a interested in textiles or food preparation?</a:t>
            </a:r>
          </a:p>
          <a:p>
            <a:pPr algn="ctr"/>
            <a:endParaRPr lang="en-GB" sz="1100" b="1" dirty="0"/>
          </a:p>
          <a:p>
            <a:pPr algn="ctr"/>
            <a:r>
              <a:rPr lang="en-GB" sz="1100" b="1" dirty="0"/>
              <a:t>We’d love to hear from you!</a:t>
            </a:r>
            <a:endParaRPr lang="en-GB" sz="1100" dirty="0"/>
          </a:p>
        </p:txBody>
      </p:sp>
      <p:pic>
        <p:nvPicPr>
          <p:cNvPr id="3" name="Picture 2">
            <a:extLst>
              <a:ext uri="{FF2B5EF4-FFF2-40B4-BE49-F238E27FC236}">
                <a16:creationId xmlns:a16="http://schemas.microsoft.com/office/drawing/2014/main" id="{A28D3C41-16F4-CA86-176B-C4CAD4C9EC1F}"/>
              </a:ext>
            </a:extLst>
          </p:cNvPr>
          <p:cNvPicPr>
            <a:picLocks noChangeAspect="1"/>
          </p:cNvPicPr>
          <p:nvPr/>
        </p:nvPicPr>
        <p:blipFill>
          <a:blip r:embed="rId2"/>
          <a:stretch>
            <a:fillRect/>
          </a:stretch>
        </p:blipFill>
        <p:spPr>
          <a:xfrm>
            <a:off x="4808369" y="1871097"/>
            <a:ext cx="2575262" cy="1841909"/>
          </a:xfrm>
          <a:prstGeom prst="rect">
            <a:avLst/>
          </a:prstGeom>
        </p:spPr>
      </p:pic>
    </p:spTree>
    <p:extLst>
      <p:ext uri="{BB962C8B-B14F-4D97-AF65-F5344CB8AC3E}">
        <p14:creationId xmlns:p14="http://schemas.microsoft.com/office/powerpoint/2010/main" val="33289334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560</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Ackland</dc:creator>
  <cp:lastModifiedBy>Tom Ackland</cp:lastModifiedBy>
  <cp:revision>8</cp:revision>
  <dcterms:created xsi:type="dcterms:W3CDTF">2023-09-07T16:08:20Z</dcterms:created>
  <dcterms:modified xsi:type="dcterms:W3CDTF">2026-09-05T19:23:28Z</dcterms:modified>
</cp:coreProperties>
</file>