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85" r:id="rId3"/>
    <p:sldId id="286" r:id="rId4"/>
    <p:sldId id="257" r:id="rId5"/>
    <p:sldId id="263" r:id="rId6"/>
    <p:sldId id="259" r:id="rId7"/>
    <p:sldId id="266" r:id="rId8"/>
    <p:sldId id="258" r:id="rId9"/>
    <p:sldId id="287" r:id="rId10"/>
    <p:sldId id="262" r:id="rId11"/>
    <p:sldId id="267" r:id="rId12"/>
    <p:sldId id="268" r:id="rId13"/>
    <p:sldId id="270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304" r:id="rId22"/>
    <p:sldId id="305" r:id="rId23"/>
    <p:sldId id="306" r:id="rId24"/>
    <p:sldId id="307" r:id="rId25"/>
    <p:sldId id="308" r:id="rId26"/>
    <p:sldId id="309" r:id="rId27"/>
    <p:sldId id="310" r:id="rId28"/>
    <p:sldId id="311" r:id="rId29"/>
    <p:sldId id="312" r:id="rId30"/>
    <p:sldId id="313" r:id="rId31"/>
    <p:sldId id="314" r:id="rId32"/>
    <p:sldId id="315" r:id="rId33"/>
    <p:sldId id="316" r:id="rId34"/>
    <p:sldId id="317" r:id="rId35"/>
    <p:sldId id="318" r:id="rId36"/>
    <p:sldId id="320" r:id="rId37"/>
    <p:sldId id="321" r:id="rId38"/>
    <p:sldId id="322" r:id="rId39"/>
    <p:sldId id="283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74" autoAdjust="0"/>
    <p:restoredTop sz="94660"/>
  </p:normalViewPr>
  <p:slideViewPr>
    <p:cSldViewPr snapToGrid="0">
      <p:cViewPr varScale="1">
        <p:scale>
          <a:sx n="70" d="100"/>
          <a:sy n="70" d="100"/>
        </p:scale>
        <p:origin x="8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3C418B-270F-4251-B691-87FEA5C5D960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70270D-C305-4F11-BFC7-3DE176843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881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Ted  </a:t>
            </a:r>
            <a:r>
              <a:rPr lang="en-GB" dirty="0" err="1" smtClean="0">
                <a:effectLst/>
              </a:rPr>
              <a:t>Wragg</a:t>
            </a:r>
            <a:r>
              <a:rPr lang="en-GB" dirty="0" smtClean="0">
                <a:effectLst/>
              </a:rPr>
              <a:t> was an advocate of warmth, humour and humanity in the classroom and defended these ideals with passion against a narrow</a:t>
            </a:r>
            <a:r>
              <a:rPr lang="en-GB" baseline="0" dirty="0" smtClean="0">
                <a:effectLst/>
              </a:rPr>
              <a:t> functional</a:t>
            </a:r>
            <a:r>
              <a:rPr lang="en-GB" dirty="0" smtClean="0">
                <a:effectLst/>
              </a:rPr>
              <a:t> approach to learning; he opposed political  interference</a:t>
            </a:r>
            <a:r>
              <a:rPr lang="en-GB" baseline="0" dirty="0" smtClean="0">
                <a:effectLst/>
              </a:rPr>
              <a:t> and wrote extensively in the Times Educational Supplement and The Guardian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182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Choose a different school and your child could achieve 5% better or worse but parental engagement in child’s learning can mean your child achieves 30% more (or less). We often consider what </a:t>
            </a:r>
            <a:r>
              <a:rPr lang="en-GB" baseline="0" dirty="0" smtClean="0"/>
              <a:t> a specific </a:t>
            </a:r>
            <a:r>
              <a:rPr lang="en-GB" dirty="0" smtClean="0"/>
              <a:t>child</a:t>
            </a:r>
            <a:r>
              <a:rPr lang="en-GB" baseline="0" dirty="0" smtClean="0"/>
              <a:t> could have achieved with the right parental involvement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110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Showing that</a:t>
            </a:r>
            <a:r>
              <a:rPr lang="en-GB" baseline="0" dirty="0" smtClean="0"/>
              <a:t> at age of 7 parents are 6x more influential than teachers. We can help you so that you can influence your child, then worst parents changing into the best parents can make 1/3 of a difference in their child’s attainment. Key is age- need to put in the support early on. So extrapolating parent with a preschool child has 100% influence, then by year 3 has 29% influence, then at Year R and Year 1 influence has even greater impact. Leverage parents have swamps the leverage we as teachers have.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5426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Parental involvement: Early years-parent is educator but through school joint responsibility. Family learning- what we will be doing together- child and parent learning together. Video showed workshop</a:t>
            </a:r>
            <a:r>
              <a:rPr lang="en-GB" baseline="0" dirty="0" smtClean="0"/>
              <a:t> with parents and children learning about maths together- we are focusing on Literacy.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4736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Commando Dad- growing number of parenting books aimed at fathers.</a:t>
            </a:r>
            <a:r>
              <a:rPr lang="en-GB" baseline="0" dirty="0" smtClean="0"/>
              <a:t> Translated into 15 languages- read by Andy Murray and Prince William. Sands are shifting.</a:t>
            </a:r>
          </a:p>
          <a:p>
            <a:r>
              <a:rPr lang="en-GB" baseline="0" dirty="0" smtClean="0"/>
              <a:t>Dads use broader vocabulary than mothers-key role in early language development. Fathers stimulate more imaginative discussions when reading bedtime stories. Children do better at school when father is involved- true for two-parent family or divorced dad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572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Barriers</a:t>
            </a:r>
            <a:r>
              <a:rPr lang="en-GB" baseline="0" dirty="0" smtClean="0"/>
              <a:t> we find</a:t>
            </a:r>
            <a:r>
              <a:rPr lang="en-GB" dirty="0" smtClean="0"/>
              <a:t>:</a:t>
            </a:r>
            <a:r>
              <a:rPr lang="en-GB" baseline="0" dirty="0" smtClean="0"/>
              <a:t> “Things have changed since I was at school.” “ I hated school”- poor experiences. “I don’t know how to help them.” “It’s the job of the teacher to teach them to read.”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772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D1BDE32-219F-4C67-92A3-60B4B82F24BC}" type="slidenum">
              <a:rPr lang="en-GB" altLang="en-US" smtClean="0"/>
              <a:pPr/>
              <a:t>18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185875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994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974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06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654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747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666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756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561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214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035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56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1A90A-C28E-48E2-8549-E91F179C6254}" type="datetimeFigureOut">
              <a:rPr lang="en-GB" smtClean="0"/>
              <a:t>13/03/2016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7874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1196906"/>
            <a:ext cx="9144000" cy="2474955"/>
          </a:xfrm>
        </p:spPr>
        <p:txBody>
          <a:bodyPr>
            <a:normAutofit/>
          </a:bodyPr>
          <a:lstStyle/>
          <a:p>
            <a:r>
              <a:rPr lang="en-GB" sz="4400" b="1" dirty="0" smtClean="0"/>
              <a:t>The Impact of Parental Involvement on Pupil Achievement</a:t>
            </a:r>
            <a:endParaRPr lang="en-GB" sz="44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6" y="4037569"/>
            <a:ext cx="3285353" cy="24640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890" y="271468"/>
            <a:ext cx="3195464" cy="21265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6354" y="4037569"/>
            <a:ext cx="3789000" cy="21334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6" y="169228"/>
            <a:ext cx="3285353" cy="1918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of these sessions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 smtClean="0"/>
              <a:t>To encourage all parents attend so that collectively they can discover the importance of parental engagement</a:t>
            </a:r>
          </a:p>
          <a:p>
            <a:r>
              <a:rPr lang="en-GB" dirty="0" smtClean="0"/>
              <a:t>To prove to parents and carers how critical their role is in influencing their children</a:t>
            </a:r>
          </a:p>
          <a:p>
            <a:r>
              <a:rPr lang="en-GB" dirty="0" smtClean="0"/>
              <a:t>To </a:t>
            </a:r>
            <a:r>
              <a:rPr lang="en-GB" dirty="0"/>
              <a:t>encourage parents to support the wider school </a:t>
            </a:r>
            <a:r>
              <a:rPr lang="en-GB" dirty="0" smtClean="0"/>
              <a:t>life</a:t>
            </a:r>
          </a:p>
          <a:p>
            <a:r>
              <a:rPr lang="en-GB" dirty="0"/>
              <a:t>To enthuse parents about home </a:t>
            </a:r>
            <a:r>
              <a:rPr lang="en-GB" dirty="0" smtClean="0"/>
              <a:t>learning</a:t>
            </a:r>
          </a:p>
          <a:p>
            <a:r>
              <a:rPr lang="en-GB" dirty="0" smtClean="0"/>
              <a:t>To give parents the tools to help their children with writing/maths at home through the Impact in Learning programme</a:t>
            </a:r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99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Recent thoughts on parenting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188" y="1851096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On 11 January 2016 David Cameron announced</a:t>
            </a:r>
          </a:p>
          <a:p>
            <a:r>
              <a:rPr lang="en-GB" dirty="0" smtClean="0"/>
              <a:t> a £70 million investment to encourage all parents to attend parenting classes:</a:t>
            </a:r>
          </a:p>
          <a:p>
            <a:pPr marL="0" indent="0">
              <a:buNone/>
            </a:pPr>
            <a:r>
              <a:rPr lang="en-GB" dirty="0" smtClean="0"/>
              <a:t>‘Children </a:t>
            </a:r>
            <a:r>
              <a:rPr lang="en-GB" dirty="0"/>
              <a:t>“don’t come with a manual”. </a:t>
            </a:r>
          </a:p>
          <a:p>
            <a:pPr marL="0" indent="0">
              <a:buNone/>
            </a:pPr>
            <a:r>
              <a:rPr lang="en-GB" dirty="0" smtClean="0"/>
              <a:t> “</a:t>
            </a:r>
            <a:r>
              <a:rPr lang="en-GB" dirty="0"/>
              <a:t>Is it right that all of us get so little guidance?” he </a:t>
            </a:r>
            <a:r>
              <a:rPr lang="en-GB" dirty="0" smtClean="0"/>
              <a:t>asked. </a:t>
            </a:r>
            <a:r>
              <a:rPr lang="en-GB" dirty="0"/>
              <a:t>“What about later on, when it comes to good play, communication, behaviour and discipline? We all need more help with this – the most important job we’ll ever have</a:t>
            </a:r>
            <a:r>
              <a:rPr lang="en-GB" dirty="0" smtClean="0"/>
              <a:t>.’’’ </a:t>
            </a:r>
            <a:endParaRPr lang="en-GB" dirty="0"/>
          </a:p>
          <a:p>
            <a:r>
              <a:rPr lang="en-GB" dirty="0" smtClean="0"/>
              <a:t>I am liaising with a highly recommended Parent Class provider and hope to launch this programme in September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1854" y="204717"/>
            <a:ext cx="2450630" cy="209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32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Professor Charles </a:t>
            </a:r>
            <a:r>
              <a:rPr lang="en-GB" dirty="0" err="1" smtClean="0"/>
              <a:t>Desforges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4000" dirty="0"/>
              <a:t>A</a:t>
            </a:r>
            <a:r>
              <a:rPr lang="en-GB" sz="4000" dirty="0" smtClean="0"/>
              <a:t> well-respected independent educational consultant </a:t>
            </a:r>
            <a:endParaRPr lang="en-GB" sz="4000" dirty="0"/>
          </a:p>
          <a:p>
            <a:r>
              <a:rPr lang="en-GB" sz="4000" dirty="0" smtClean="0"/>
              <a:t>Awarded an OBE </a:t>
            </a:r>
          </a:p>
          <a:p>
            <a:r>
              <a:rPr lang="en-GB" sz="4000" dirty="0"/>
              <a:t>S</a:t>
            </a:r>
            <a:r>
              <a:rPr lang="en-GB" sz="4000" dirty="0" smtClean="0"/>
              <a:t>pecial interests in teaching, learning and parental involvement</a:t>
            </a:r>
          </a:p>
          <a:p>
            <a:r>
              <a:rPr lang="en-GB" sz="4000" dirty="0"/>
              <a:t>R</a:t>
            </a:r>
            <a:r>
              <a:rPr lang="en-GB" sz="4000" dirty="0" smtClean="0"/>
              <a:t>esearch adviser to government bodies here and overseas</a:t>
            </a:r>
          </a:p>
          <a:p>
            <a:r>
              <a:rPr lang="en-GB" sz="4000" dirty="0"/>
              <a:t>H</a:t>
            </a:r>
            <a:r>
              <a:rPr lang="en-GB" sz="4000" dirty="0" smtClean="0"/>
              <a:t>e carried out the largest co-ordinated programme of social research ever mounted in the UK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503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harles Desforges On Parental Involvement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8728" y="365125"/>
            <a:ext cx="10414543" cy="6074966"/>
          </a:xfrm>
        </p:spPr>
      </p:pic>
    </p:spTree>
    <p:extLst>
      <p:ext uri="{BB962C8B-B14F-4D97-AF65-F5344CB8AC3E}">
        <p14:creationId xmlns:p14="http://schemas.microsoft.com/office/powerpoint/2010/main" val="740771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566832" y="527239"/>
            <a:ext cx="6802959" cy="6064630"/>
          </a:xfrm>
        </p:spPr>
        <p:txBody>
          <a:bodyPr>
            <a:normAutofit/>
          </a:bodyPr>
          <a:lstStyle/>
          <a:p>
            <a:pPr lvl="0"/>
            <a:r>
              <a:rPr lang="en-GB" sz="2800" dirty="0" smtClean="0"/>
              <a:t>“</a:t>
            </a:r>
            <a:r>
              <a:rPr lang="en-GB" sz="3000" dirty="0" smtClean="0"/>
              <a:t>The </a:t>
            </a:r>
            <a:r>
              <a:rPr lang="en-GB" sz="3000" dirty="0"/>
              <a:t>most important finding </a:t>
            </a:r>
            <a:r>
              <a:rPr lang="en-GB" sz="3000" dirty="0" smtClean="0"/>
              <a:t>is </a:t>
            </a:r>
            <a:r>
              <a:rPr lang="en-GB" sz="3000" dirty="0"/>
              <a:t>that parental involvement in the form of ‘at-home good parenting’ has a </a:t>
            </a:r>
            <a:r>
              <a:rPr lang="en-GB" sz="3000" b="1" dirty="0"/>
              <a:t>significant positive effect on children’s </a:t>
            </a:r>
            <a:r>
              <a:rPr lang="en-GB" sz="3000" b="1" dirty="0" smtClean="0"/>
              <a:t>achievement. </a:t>
            </a:r>
          </a:p>
          <a:p>
            <a:pPr lvl="0"/>
            <a:r>
              <a:rPr lang="en-GB" sz="3000" dirty="0" smtClean="0"/>
              <a:t>In </a:t>
            </a:r>
            <a:r>
              <a:rPr lang="en-GB" sz="3000" dirty="0"/>
              <a:t>the primary age range the impact caused by different levels of parental involvement is much bigger than differences associated with variations in the quality of schools.  </a:t>
            </a:r>
            <a:endParaRPr lang="en-GB" sz="3000" dirty="0" smtClean="0"/>
          </a:p>
          <a:p>
            <a:pPr lvl="0"/>
            <a:r>
              <a:rPr lang="en-GB" sz="3000" dirty="0" smtClean="0"/>
              <a:t>The </a:t>
            </a:r>
            <a:r>
              <a:rPr lang="en-GB" sz="3000" dirty="0"/>
              <a:t>scale of the impact is evident across all social classes and all ethnic groups</a:t>
            </a:r>
            <a:r>
              <a:rPr lang="en-GB" sz="3000" dirty="0" smtClean="0"/>
              <a:t>.”</a:t>
            </a:r>
            <a:endParaRPr lang="en-GB" sz="3000" b="1" dirty="0"/>
          </a:p>
          <a:p>
            <a:r>
              <a:rPr lang="en-GB" sz="1500" dirty="0" smtClean="0"/>
              <a:t>(THE </a:t>
            </a:r>
            <a:r>
              <a:rPr lang="en-GB" sz="1500" dirty="0"/>
              <a:t>IMPACT OF PARENTAL INVOLVEMENT, </a:t>
            </a:r>
            <a:r>
              <a:rPr lang="en-GB" sz="1500" dirty="0" smtClean="0"/>
              <a:t>PARENTAL </a:t>
            </a:r>
            <a:r>
              <a:rPr lang="en-GB" sz="1500" dirty="0"/>
              <a:t>SUPPORT AND FAMILY EDUCATION ON PUPIL ACHIEVEMENT AND </a:t>
            </a:r>
            <a:r>
              <a:rPr lang="en-GB" sz="1500" dirty="0" smtClean="0"/>
              <a:t>ADJUSTMENT:</a:t>
            </a:r>
            <a:r>
              <a:rPr lang="en-US" sz="1500" dirty="0" smtClean="0"/>
              <a:t>A </a:t>
            </a:r>
            <a:r>
              <a:rPr lang="en-US" sz="1500" dirty="0"/>
              <a:t>LITERATURE </a:t>
            </a:r>
            <a:r>
              <a:rPr lang="en-US" sz="1500" dirty="0" smtClean="0"/>
              <a:t>REVIEW by </a:t>
            </a:r>
            <a:r>
              <a:rPr lang="en-GB" sz="1600" b="1" i="1" dirty="0"/>
              <a:t>Professor Charles </a:t>
            </a:r>
            <a:r>
              <a:rPr lang="en-GB" sz="1600" b="1" i="1" dirty="0" err="1" smtClean="0"/>
              <a:t>Desforges</a:t>
            </a:r>
            <a:r>
              <a:rPr lang="en-GB" sz="1600" b="1" dirty="0" smtClean="0"/>
              <a:t> </a:t>
            </a:r>
            <a:r>
              <a:rPr lang="en-GB" sz="1600" b="1" i="1" dirty="0" smtClean="0"/>
              <a:t>with</a:t>
            </a:r>
            <a:r>
              <a:rPr lang="en-GB" sz="1600" b="1" dirty="0" smtClean="0"/>
              <a:t> </a:t>
            </a:r>
            <a:r>
              <a:rPr lang="en-GB" sz="1600" b="1" i="1" dirty="0" smtClean="0"/>
              <a:t>Alberto </a:t>
            </a:r>
            <a:r>
              <a:rPr lang="en-GB" sz="1600" b="1" i="1" dirty="0" err="1" smtClean="0"/>
              <a:t>Abouchaar</a:t>
            </a:r>
            <a:r>
              <a:rPr lang="en-GB" sz="1600" b="1" i="1" dirty="0" smtClean="0"/>
              <a:t>)</a:t>
            </a:r>
            <a:endParaRPr lang="en-GB" sz="1600" b="1" dirty="0"/>
          </a:p>
          <a:p>
            <a:pPr marL="0" indent="0">
              <a:buNone/>
            </a:pPr>
            <a:endParaRPr lang="en-GB" sz="15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753" y="3755953"/>
            <a:ext cx="3911850" cy="26248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029" y="527239"/>
            <a:ext cx="3832574" cy="289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74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Effects of parents v effect of schools </a:t>
            </a:r>
            <a:br>
              <a:rPr lang="en-GB" dirty="0" smtClean="0"/>
            </a:br>
            <a:r>
              <a:rPr lang="en-GB" sz="2400" dirty="0" smtClean="0"/>
              <a:t>(2002 Sacker et al)</a:t>
            </a:r>
            <a:endParaRPr lang="en-GB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300602"/>
              </p:ext>
            </p:extLst>
          </p:nvPr>
        </p:nvGraphicFramePr>
        <p:xfrm>
          <a:off x="838200" y="1825625"/>
          <a:ext cx="10515600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3505200"/>
                <a:gridCol w="35052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Achievement at 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Parental</a:t>
                      </a:r>
                      <a:r>
                        <a:rPr lang="en-GB" sz="4000" baseline="0" dirty="0" smtClean="0"/>
                        <a:t> effect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School effect</a:t>
                      </a:r>
                      <a:endParaRPr lang="en-GB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Age 7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29%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5%</a:t>
                      </a:r>
                      <a:endParaRPr lang="en-GB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Age 11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27%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21%</a:t>
                      </a:r>
                      <a:endParaRPr lang="en-GB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Age 16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14%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51%</a:t>
                      </a:r>
                      <a:endParaRPr lang="en-GB" sz="4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66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9788" y="-140222"/>
            <a:ext cx="6871197" cy="1600200"/>
          </a:xfrm>
        </p:spPr>
        <p:txBody>
          <a:bodyPr/>
          <a:lstStyle/>
          <a:p>
            <a:r>
              <a:rPr lang="en-GB" dirty="0" smtClean="0"/>
              <a:t>The Impact of Parents’ Involvement on Children’s Education </a:t>
            </a:r>
            <a:r>
              <a:rPr lang="en-GB" sz="2000" dirty="0" smtClean="0"/>
              <a:t>(DSCF 2008 research findings):</a:t>
            </a:r>
            <a:endParaRPr lang="en-GB" sz="2000" dirty="0"/>
          </a:p>
        </p:txBody>
      </p:sp>
      <p:sp>
        <p:nvSpPr>
          <p:cNvPr id="5" name="Content Placeholder 4"/>
          <p:cNvSpPr>
            <a:spLocks noGrp="1"/>
          </p:cNvSpPr>
          <p:nvPr>
            <p:ph type="body" sz="half" idx="2"/>
          </p:nvPr>
        </p:nvSpPr>
        <p:spPr>
          <a:xfrm>
            <a:off x="689663" y="1459978"/>
            <a:ext cx="7021322" cy="4946793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/>
              <a:t>Parental involvement in children’s education from an early age has a significant effect on educational achievement and </a:t>
            </a:r>
            <a:r>
              <a:rPr lang="en-GB" sz="2800" b="1" dirty="0" smtClean="0"/>
              <a:t>continues to do so into adolescence and into adulthood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/>
              <a:t>Family learning can also provide a range of benefits for parents and children including improvements in reading, writing and numeracy as well as greater parental confidence in helping their child at home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/>
              <a:t>The quality and content of fathers’ involvement matters more than the quantity of time fathers spend with their children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232" y="864594"/>
            <a:ext cx="3958301" cy="26342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802" y="3698117"/>
            <a:ext cx="3923731" cy="291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499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048" y="668741"/>
            <a:ext cx="5942491" cy="92804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</a:t>
            </a:r>
            <a:r>
              <a:rPr lang="en-GB" dirty="0"/>
              <a:t>to be a Modern Father (The Times </a:t>
            </a:r>
            <a:r>
              <a:rPr lang="en-GB" dirty="0" smtClean="0"/>
              <a:t>-February 6 2016)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1218" y="1263109"/>
            <a:ext cx="6065321" cy="4987565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‘Commando Dad’ by Neil Sinclair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‘This generation of men are expecting and wanting to be more ‘hands-on’ as parents’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/>
              <a:t>Dads need to talk and read to their children- </a:t>
            </a:r>
            <a:r>
              <a:rPr lang="en-GB" sz="2800" dirty="0" smtClean="0"/>
              <a:t>‘the time  a father spends reading with his children is one of the most consistent indicators of their achievement later in life’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/>
              <a:t>Help with homework-even at primary school age</a:t>
            </a:r>
            <a:r>
              <a:rPr lang="en-GB" sz="2800" dirty="0" smtClean="0"/>
              <a:t>: ‘Fathers’ interest in their child’s education is statistically associated with better exam results..’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12" b="20512"/>
          <a:stretch>
            <a:fillRect/>
          </a:stretch>
        </p:blipFill>
        <p:spPr>
          <a:xfrm>
            <a:off x="9355265" y="259735"/>
            <a:ext cx="2541444" cy="2006747"/>
          </a:xfr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274" y="3383856"/>
            <a:ext cx="2300927" cy="30805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189" y="259734"/>
            <a:ext cx="2712050" cy="20256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231" y="3383856"/>
            <a:ext cx="2300927" cy="3080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37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Childrens</a:t>
            </a:r>
            <a:r>
              <a:rPr lang="en-GB" dirty="0" smtClean="0"/>
              <a:t>’ Plan </a:t>
            </a:r>
            <a:r>
              <a:rPr lang="en-GB" sz="2400" dirty="0" smtClean="0"/>
              <a:t>(DCSF 2007 research findings):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</a:t>
            </a:r>
            <a:r>
              <a:rPr lang="en-GB" dirty="0" smtClean="0"/>
              <a:t>ighlights the importance of partnership between parents and schools to support children in their learning</a:t>
            </a:r>
          </a:p>
          <a:p>
            <a:r>
              <a:rPr lang="en-GB" dirty="0" smtClean="0"/>
              <a:t>Suggests that most children have two main educators- parents and teachers- with parents remaining a major influence on their child’s learning throughout school and beyond.</a:t>
            </a:r>
          </a:p>
          <a:p>
            <a:r>
              <a:rPr lang="en-GB" dirty="0" smtClean="0"/>
              <a:t>Parental involvement can be categorised into two broad strands: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Parents involvement in support of the individual child at home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Parents involvement in the life of the school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0311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5621" y="267232"/>
            <a:ext cx="6705862" cy="1325563"/>
          </a:xfrm>
        </p:spPr>
        <p:txBody>
          <a:bodyPr>
            <a:normAutofit/>
          </a:bodyPr>
          <a:lstStyle/>
          <a:p>
            <a:r>
              <a:rPr lang="en-GB" sz="4200" dirty="0" smtClean="0"/>
              <a:t>How can parents get more engaged?</a:t>
            </a:r>
            <a:endParaRPr lang="en-GB" sz="4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992" y="1742386"/>
            <a:ext cx="10448501" cy="467206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Reinforce the positive ethos that parents are partners in learning</a:t>
            </a:r>
          </a:p>
          <a:p>
            <a:r>
              <a:rPr lang="en-GB" dirty="0" smtClean="0"/>
              <a:t>Listen to your child </a:t>
            </a:r>
            <a:r>
              <a:rPr lang="en-GB" dirty="0"/>
              <a:t>r</a:t>
            </a:r>
            <a:r>
              <a:rPr lang="en-GB" dirty="0" smtClean="0"/>
              <a:t>ead daily and share books at bedtime</a:t>
            </a:r>
          </a:p>
          <a:p>
            <a:r>
              <a:rPr lang="en-GB" dirty="0" smtClean="0"/>
              <a:t>Support maths passport target work and other homework</a:t>
            </a:r>
          </a:p>
          <a:p>
            <a:r>
              <a:rPr lang="en-GB" dirty="0" smtClean="0"/>
              <a:t>Volunteer for: </a:t>
            </a:r>
          </a:p>
          <a:p>
            <a:pPr marL="0" indent="0">
              <a:buNone/>
            </a:pPr>
            <a:r>
              <a:rPr lang="en-GB" dirty="0"/>
              <a:t>	F</a:t>
            </a:r>
            <a:r>
              <a:rPr lang="en-GB" dirty="0" smtClean="0"/>
              <a:t>undraising with PTA, helping with clubs, helping in class or 	listening to readers, becoming a Reading Buddy or a governor, 	attending school performances</a:t>
            </a:r>
            <a:r>
              <a:rPr lang="en-GB" dirty="0"/>
              <a:t> </a:t>
            </a:r>
            <a:r>
              <a:rPr lang="en-GB" dirty="0" smtClean="0"/>
              <a:t>and assemblies, reinforcing their 	journeys by taking your child to places to enhance their learning</a:t>
            </a:r>
          </a:p>
          <a:p>
            <a:r>
              <a:rPr lang="en-GB" dirty="0" smtClean="0"/>
              <a:t>Attend workshops which support parents </a:t>
            </a:r>
          </a:p>
          <a:p>
            <a:r>
              <a:rPr lang="en-GB" dirty="0" smtClean="0"/>
              <a:t>Show an interest in aspects of school life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958" y="64246"/>
            <a:ext cx="2663270" cy="177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950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Impact programme: The background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9965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</a:t>
            </a:r>
            <a:r>
              <a:rPr lang="en-GB" dirty="0" smtClean="0"/>
              <a:t>he programme was set up by Roy </a:t>
            </a:r>
            <a:r>
              <a:rPr lang="en-GB" dirty="0" err="1" smtClean="0"/>
              <a:t>Broadfield</a:t>
            </a:r>
            <a:r>
              <a:rPr lang="en-GB" dirty="0" smtClean="0"/>
              <a:t>, an outstanding teacher, in London in 2006 as a pilot to raise achievement in a school where 66% of children did not have English as a first language and 70% children accessed Pupil Premium Grant (FSM)</a:t>
            </a:r>
          </a:p>
          <a:p>
            <a:r>
              <a:rPr lang="en-GB" dirty="0" smtClean="0"/>
              <a:t>He designed maths and phonics games to be played at home with parents </a:t>
            </a:r>
          </a:p>
          <a:p>
            <a:r>
              <a:rPr lang="en-GB" dirty="0" smtClean="0"/>
              <a:t>The programme was incredibly successful with all the children (not just those who were behind) making significant progress</a:t>
            </a:r>
          </a:p>
          <a:p>
            <a:r>
              <a:rPr lang="en-GB" dirty="0" smtClean="0"/>
              <a:t>The programme has gone from strength to strength and is now  run in over 300 London schools and 14 other authorities</a:t>
            </a:r>
          </a:p>
          <a:p>
            <a:r>
              <a:rPr lang="en-GB" dirty="0" smtClean="0"/>
              <a:t>It proved that when we train parents to be specialist tutors, children’s learning is massively impacted</a:t>
            </a:r>
          </a:p>
          <a:p>
            <a:r>
              <a:rPr lang="en-GB" dirty="0" smtClean="0"/>
              <a:t>This is the first programme in the Wiltshire area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1266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101008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73389" flipV="1">
            <a:off x="1919289" y="4076701"/>
            <a:ext cx="2492375" cy="1870075"/>
          </a:xfrm>
          <a:prstGeom prst="rect">
            <a:avLst/>
          </a:prstGeom>
          <a:noFill/>
          <a:ln w="9525" algn="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3075" name="Picture 3" descr="P101003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6" t="27992" r="51857" b="24283"/>
          <a:stretch>
            <a:fillRect/>
          </a:stretch>
        </p:blipFill>
        <p:spPr bwMode="auto">
          <a:xfrm rot="20446045" flipH="1">
            <a:off x="6311901" y="3644901"/>
            <a:ext cx="2449513" cy="2087563"/>
          </a:xfrm>
          <a:prstGeom prst="rect">
            <a:avLst/>
          </a:prstGeom>
          <a:noFill/>
          <a:ln w="9525" algn="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86" b="45407"/>
          <a:stretch>
            <a:fillRect/>
          </a:stretch>
        </p:blipFill>
        <p:spPr bwMode="auto">
          <a:xfrm>
            <a:off x="1703389" y="0"/>
            <a:ext cx="9217025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P101008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7" t="6897" r="11497" b="5740"/>
          <a:stretch>
            <a:fillRect/>
          </a:stretch>
        </p:blipFill>
        <p:spPr bwMode="auto">
          <a:xfrm rot="465965">
            <a:off x="3935413" y="4076701"/>
            <a:ext cx="2520950" cy="2111375"/>
          </a:xfrm>
          <a:prstGeom prst="rect">
            <a:avLst/>
          </a:prstGeom>
          <a:noFill/>
          <a:ln w="9525" algn="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3078" name="Picture 6" descr="P10100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1" r="9337"/>
          <a:stretch>
            <a:fillRect/>
          </a:stretch>
        </p:blipFill>
        <p:spPr bwMode="auto">
          <a:xfrm rot="11693693" flipV="1">
            <a:off x="8401050" y="4221163"/>
            <a:ext cx="1754188" cy="1751012"/>
          </a:xfrm>
          <a:prstGeom prst="rect">
            <a:avLst/>
          </a:prstGeom>
          <a:noFill/>
          <a:ln w="9525" algn="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488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919289" y="2205038"/>
            <a:ext cx="8135937" cy="18716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+mj-lt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59558" y="598937"/>
            <a:ext cx="11122926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571500" indent="-571500">
              <a:spcBef>
                <a:spcPct val="0"/>
              </a:spcBef>
            </a:pPr>
            <a:r>
              <a:rPr lang="en-GB" altLang="en-US" sz="3600" dirty="0">
                <a:latin typeface="+mj-lt"/>
              </a:rPr>
              <a:t>69% of parents do not help children with their homework because </a:t>
            </a:r>
          </a:p>
          <a:p>
            <a:pPr marL="571500" indent="-571500">
              <a:spcBef>
                <a:spcPct val="0"/>
              </a:spcBef>
            </a:pPr>
            <a:endParaRPr lang="en-GB" altLang="en-US" sz="3600" dirty="0">
              <a:latin typeface="+mj-lt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847850" y="2205038"/>
            <a:ext cx="8135938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+mj-lt"/>
              </a:rPr>
              <a:t>Everything has changed since they were at school at they are not confident in the new methods.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8720919" y="4016406"/>
            <a:ext cx="3250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dirty="0" smtClean="0">
                <a:latin typeface="+mj-lt"/>
              </a:rPr>
              <a:t>BBC News Report 2006</a:t>
            </a:r>
            <a:endParaRPr lang="en-GB" altLang="en-US" sz="2400" dirty="0">
              <a:latin typeface="+mj-lt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614150" y="4473606"/>
            <a:ext cx="11013742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0"/>
              </a:spcBef>
            </a:pPr>
            <a:r>
              <a:rPr lang="en-US" altLang="en-US" sz="3600" b="1" dirty="0">
                <a:latin typeface="+mj-lt"/>
              </a:rPr>
              <a:t>82% of parents feel unable to help pupils with their homework.  55% of pupils claimed it  was worse when parents tried to help</a:t>
            </a:r>
            <a:r>
              <a:rPr lang="en-US" altLang="en-US" sz="3600" b="1" dirty="0" smtClean="0">
                <a:latin typeface="+mj-lt"/>
              </a:rPr>
              <a:t>.</a:t>
            </a:r>
          </a:p>
          <a:p>
            <a:pPr algn="r">
              <a:spcBef>
                <a:spcPct val="0"/>
              </a:spcBef>
              <a:buNone/>
            </a:pPr>
            <a:r>
              <a:rPr lang="en-US" altLang="en-US" sz="2400" dirty="0" smtClean="0">
                <a:latin typeface="+mj-lt"/>
              </a:rPr>
              <a:t>BBC News Report 2010</a:t>
            </a:r>
            <a:endParaRPr lang="en-US" alt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1581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981201" y="2286000"/>
            <a:ext cx="8207375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i="1"/>
              <a:t>“My dad thinks that the way he does maths is easier and better than my ways but he doesn’t understand my ways and his way confuses me.”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i="1"/>
              <a:t>      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i="1"/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GB" altLang="en-US" sz="3600" i="1"/>
              <a:t>Pupil – Catford High School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667000" y="1066801"/>
            <a:ext cx="7010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4000"/>
              <a:t>The Problem with maths……</a:t>
            </a:r>
          </a:p>
        </p:txBody>
      </p:sp>
    </p:spTree>
    <p:extLst>
      <p:ext uri="{BB962C8B-B14F-4D97-AF65-F5344CB8AC3E}">
        <p14:creationId xmlns:p14="http://schemas.microsoft.com/office/powerpoint/2010/main" val="121675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965325" y="-27296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mtClean="0"/>
              <a:t>Year 2 New Curriculum + and -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092" y="838200"/>
            <a:ext cx="11218459" cy="5638800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Read and write numbers to at least 100 in numbers and words.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Recognise the place value of each digit in two-digit number.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Count in steps of 2,3 and 5 from 0, and in tens from any given number.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Compare and order numbers from 0 up to 100; use  &lt; and &gt; signs.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Identity, represent… numbers including the number line.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Recall addition and subtraction facts to 20 fluently.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Use place value and number facts to solve problems.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Add and subtract:  2-digit numbers and ones; 2-digit numbers and tens; two 2-digit numbers; adding three 1-digit numbers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Solve problems with addition and subtraction.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Recognise and use the inverse relationship between addition and subtraction and use this to check calculations and solve missing number problems.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Solve simple problems in a practical context involving addition and subtraction of money of the same unit, including giving change </a:t>
            </a:r>
          </a:p>
        </p:txBody>
      </p:sp>
    </p:spTree>
    <p:extLst>
      <p:ext uri="{BB962C8B-B14F-4D97-AF65-F5344CB8AC3E}">
        <p14:creationId xmlns:p14="http://schemas.microsoft.com/office/powerpoint/2010/main" val="377170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ive-fingers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93" b="12520"/>
          <a:stretch>
            <a:fillRect/>
          </a:stretch>
        </p:blipFill>
        <p:spPr bwMode="auto">
          <a:xfrm>
            <a:off x="6167438" y="1557339"/>
            <a:ext cx="2940050" cy="352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8195" name="Picture 3" descr="five-fingers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493" b="10709"/>
          <a:stretch>
            <a:fillRect/>
          </a:stretch>
        </p:blipFill>
        <p:spPr bwMode="auto">
          <a:xfrm>
            <a:off x="2782888" y="1557338"/>
            <a:ext cx="295275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640013" y="692150"/>
            <a:ext cx="69834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/>
              <a:t>Number bonds to 100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68740" y="5513696"/>
            <a:ext cx="110956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Do we count using our fingers consistently in the same manner?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0250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703388" y="3429001"/>
            <a:ext cx="907256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/>
              <a:t>    0   10  20  30  40  50  60  70  80  90  100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>
                <a:solidFill>
                  <a:schemeClr val="accent2"/>
                </a:solidFill>
              </a:rPr>
              <a:t>100   90  80  70  60  50  40  30  20  10      0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640013" y="692150"/>
            <a:ext cx="69834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/>
              <a:t>Number bonds to 100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905001" y="3516313"/>
          <a:ext cx="7718427" cy="1223962"/>
        </p:xfrm>
        <a:graphic>
          <a:graphicData uri="http://schemas.openxmlformats.org/drawingml/2006/table">
            <a:tbl>
              <a:tblPr firstRow="1" firstCol="1" bandRow="1"/>
              <a:tblGrid>
                <a:gridCol w="701489"/>
                <a:gridCol w="701489"/>
                <a:gridCol w="702001"/>
                <a:gridCol w="701489"/>
                <a:gridCol w="701489"/>
                <a:gridCol w="702001"/>
                <a:gridCol w="701489"/>
                <a:gridCol w="701489"/>
                <a:gridCol w="702001"/>
                <a:gridCol w="701489"/>
                <a:gridCol w="702001"/>
              </a:tblGrid>
              <a:tr h="586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9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258" name="Rectangle 4"/>
          <p:cNvSpPr>
            <a:spLocks noChangeArrowheads="1"/>
          </p:cNvSpPr>
          <p:nvPr/>
        </p:nvSpPr>
        <p:spPr bwMode="auto">
          <a:xfrm>
            <a:off x="1703389" y="16441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912939" y="1828800"/>
          <a:ext cx="7718427" cy="1274764"/>
        </p:xfrm>
        <a:graphic>
          <a:graphicData uri="http://schemas.openxmlformats.org/drawingml/2006/table">
            <a:tbl>
              <a:tblPr firstRow="1" firstCol="1" bandRow="1"/>
              <a:tblGrid>
                <a:gridCol w="701489"/>
                <a:gridCol w="701489"/>
                <a:gridCol w="702001"/>
                <a:gridCol w="701489"/>
                <a:gridCol w="701489"/>
                <a:gridCol w="702001"/>
                <a:gridCol w="701489"/>
                <a:gridCol w="701489"/>
                <a:gridCol w="702001"/>
                <a:gridCol w="701489"/>
                <a:gridCol w="702001"/>
              </a:tblGrid>
              <a:tr h="637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7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8919" marR="58919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8116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71" t="20120" r="23720" b="18924"/>
          <a:stretch>
            <a:fillRect/>
          </a:stretch>
        </p:blipFill>
        <p:spPr bwMode="auto">
          <a:xfrm>
            <a:off x="3525839" y="115888"/>
            <a:ext cx="4702175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832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2351088" y="620714"/>
            <a:ext cx="7656512" cy="4878387"/>
            <a:chOff x="521" y="391"/>
            <a:chExt cx="4823" cy="3073"/>
          </a:xfrm>
        </p:grpSpPr>
        <p:sp>
          <p:nvSpPr>
            <p:cNvPr id="12291" name="Rectangle 3"/>
            <p:cNvSpPr>
              <a:spLocks noChangeArrowheads="1"/>
            </p:cNvSpPr>
            <p:nvPr/>
          </p:nvSpPr>
          <p:spPr bwMode="auto">
            <a:xfrm>
              <a:off x="524" y="391"/>
              <a:ext cx="536" cy="702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2292" name="Oval 4"/>
            <p:cNvSpPr>
              <a:spLocks noChangeArrowheads="1"/>
            </p:cNvSpPr>
            <p:nvPr/>
          </p:nvSpPr>
          <p:spPr bwMode="auto">
            <a:xfrm>
              <a:off x="612" y="527"/>
              <a:ext cx="323" cy="391"/>
            </a:xfrm>
            <a:prstGeom prst="ellipse">
              <a:avLst/>
            </a:prstGeom>
            <a:solidFill>
              <a:srgbClr val="FFCC00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2293" name="Rectangle 5"/>
            <p:cNvSpPr>
              <a:spLocks noChangeArrowheads="1"/>
            </p:cNvSpPr>
            <p:nvPr/>
          </p:nvSpPr>
          <p:spPr bwMode="auto">
            <a:xfrm>
              <a:off x="524" y="1183"/>
              <a:ext cx="536" cy="702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2294" name="Oval 6"/>
            <p:cNvSpPr>
              <a:spLocks noChangeArrowheads="1"/>
            </p:cNvSpPr>
            <p:nvPr/>
          </p:nvSpPr>
          <p:spPr bwMode="auto">
            <a:xfrm>
              <a:off x="657" y="1344"/>
              <a:ext cx="323" cy="391"/>
            </a:xfrm>
            <a:prstGeom prst="ellipse">
              <a:avLst/>
            </a:prstGeom>
            <a:solidFill>
              <a:srgbClr val="009900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2295" name="Rectangle 7"/>
            <p:cNvSpPr>
              <a:spLocks noChangeArrowheads="1"/>
            </p:cNvSpPr>
            <p:nvPr/>
          </p:nvSpPr>
          <p:spPr bwMode="auto">
            <a:xfrm>
              <a:off x="524" y="1975"/>
              <a:ext cx="536" cy="703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2296" name="Oval 8"/>
            <p:cNvSpPr>
              <a:spLocks noChangeArrowheads="1"/>
            </p:cNvSpPr>
            <p:nvPr/>
          </p:nvSpPr>
          <p:spPr bwMode="auto">
            <a:xfrm>
              <a:off x="636" y="2125"/>
              <a:ext cx="323" cy="391"/>
            </a:xfrm>
            <a:prstGeom prst="ellipse">
              <a:avLst/>
            </a:prstGeom>
            <a:solidFill>
              <a:srgbClr val="FF0000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2297" name="Rectangle 9"/>
            <p:cNvSpPr>
              <a:spLocks noChangeArrowheads="1"/>
            </p:cNvSpPr>
            <p:nvPr/>
          </p:nvSpPr>
          <p:spPr bwMode="auto">
            <a:xfrm>
              <a:off x="521" y="2762"/>
              <a:ext cx="536" cy="702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2298" name="Oval 10"/>
            <p:cNvSpPr>
              <a:spLocks noChangeArrowheads="1"/>
            </p:cNvSpPr>
            <p:nvPr/>
          </p:nvSpPr>
          <p:spPr bwMode="auto">
            <a:xfrm>
              <a:off x="632" y="2911"/>
              <a:ext cx="324" cy="392"/>
            </a:xfrm>
            <a:prstGeom prst="ellipse">
              <a:avLst/>
            </a:prstGeom>
            <a:solidFill>
              <a:srgbClr val="0066FF"/>
            </a:solidFill>
            <a:ln w="9525" algn="in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grpSp>
          <p:nvGrpSpPr>
            <p:cNvPr id="12299" name="Group 11"/>
            <p:cNvGrpSpPr>
              <a:grpSpLocks/>
            </p:cNvGrpSpPr>
            <p:nvPr/>
          </p:nvGrpSpPr>
          <p:grpSpPr bwMode="auto">
            <a:xfrm>
              <a:off x="1172" y="391"/>
              <a:ext cx="4136" cy="702"/>
              <a:chOff x="107270550" y="107842050"/>
              <a:chExt cx="6565965" cy="1114830"/>
            </a:xfrm>
          </p:grpSpPr>
          <p:sp>
            <p:nvSpPr>
              <p:cNvPr id="12324" name="Rectangle 12"/>
              <p:cNvSpPr>
                <a:spLocks noChangeArrowheads="1"/>
              </p:cNvSpPr>
              <p:nvPr/>
            </p:nvSpPr>
            <p:spPr bwMode="auto">
              <a:xfrm>
                <a:off x="1072705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25" name="Rectangle 13"/>
              <p:cNvSpPr>
                <a:spLocks noChangeArrowheads="1"/>
              </p:cNvSpPr>
              <p:nvPr/>
            </p:nvSpPr>
            <p:spPr bwMode="auto">
              <a:xfrm>
                <a:off x="10824210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26" name="Rectangle 14"/>
              <p:cNvSpPr>
                <a:spLocks noChangeArrowheads="1"/>
              </p:cNvSpPr>
              <p:nvPr/>
            </p:nvSpPr>
            <p:spPr bwMode="auto">
              <a:xfrm>
                <a:off x="1092136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27" name="Rectangle 15"/>
              <p:cNvSpPr>
                <a:spLocks noChangeArrowheads="1"/>
              </p:cNvSpPr>
              <p:nvPr/>
            </p:nvSpPr>
            <p:spPr bwMode="auto">
              <a:xfrm>
                <a:off x="1101280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28" name="Rectangle 16"/>
              <p:cNvSpPr>
                <a:spLocks noChangeArrowheads="1"/>
              </p:cNvSpPr>
              <p:nvPr/>
            </p:nvSpPr>
            <p:spPr bwMode="auto">
              <a:xfrm>
                <a:off x="1110424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29" name="Rectangle 17"/>
              <p:cNvSpPr>
                <a:spLocks noChangeArrowheads="1"/>
              </p:cNvSpPr>
              <p:nvPr/>
            </p:nvSpPr>
            <p:spPr bwMode="auto">
              <a:xfrm>
                <a:off x="11201400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30" name="Rectangle 18"/>
              <p:cNvSpPr>
                <a:spLocks noChangeArrowheads="1"/>
              </p:cNvSpPr>
              <p:nvPr/>
            </p:nvSpPr>
            <p:spPr bwMode="auto">
              <a:xfrm>
                <a:off x="1129855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  <p:grpSp>
          <p:nvGrpSpPr>
            <p:cNvPr id="12300" name="Group 19"/>
            <p:cNvGrpSpPr>
              <a:grpSpLocks/>
            </p:cNvGrpSpPr>
            <p:nvPr/>
          </p:nvGrpSpPr>
          <p:grpSpPr bwMode="auto">
            <a:xfrm>
              <a:off x="1172" y="1219"/>
              <a:ext cx="4136" cy="702"/>
              <a:chOff x="107270550" y="107842050"/>
              <a:chExt cx="6565965" cy="1114830"/>
            </a:xfrm>
          </p:grpSpPr>
          <p:sp>
            <p:nvSpPr>
              <p:cNvPr id="12317" name="Rectangle 20"/>
              <p:cNvSpPr>
                <a:spLocks noChangeArrowheads="1"/>
              </p:cNvSpPr>
              <p:nvPr/>
            </p:nvSpPr>
            <p:spPr bwMode="auto">
              <a:xfrm>
                <a:off x="1072705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18" name="Rectangle 21"/>
              <p:cNvSpPr>
                <a:spLocks noChangeArrowheads="1"/>
              </p:cNvSpPr>
              <p:nvPr/>
            </p:nvSpPr>
            <p:spPr bwMode="auto">
              <a:xfrm>
                <a:off x="10824210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19" name="Rectangle 22"/>
              <p:cNvSpPr>
                <a:spLocks noChangeArrowheads="1"/>
              </p:cNvSpPr>
              <p:nvPr/>
            </p:nvSpPr>
            <p:spPr bwMode="auto">
              <a:xfrm>
                <a:off x="1092136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20" name="Rectangle 23"/>
              <p:cNvSpPr>
                <a:spLocks noChangeArrowheads="1"/>
              </p:cNvSpPr>
              <p:nvPr/>
            </p:nvSpPr>
            <p:spPr bwMode="auto">
              <a:xfrm>
                <a:off x="1101280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21" name="Rectangle 24"/>
              <p:cNvSpPr>
                <a:spLocks noChangeArrowheads="1"/>
              </p:cNvSpPr>
              <p:nvPr/>
            </p:nvSpPr>
            <p:spPr bwMode="auto">
              <a:xfrm>
                <a:off x="1110424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22" name="Rectangle 25"/>
              <p:cNvSpPr>
                <a:spLocks noChangeArrowheads="1"/>
              </p:cNvSpPr>
              <p:nvPr/>
            </p:nvSpPr>
            <p:spPr bwMode="auto">
              <a:xfrm>
                <a:off x="11201400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23" name="Rectangle 26"/>
              <p:cNvSpPr>
                <a:spLocks noChangeArrowheads="1"/>
              </p:cNvSpPr>
              <p:nvPr/>
            </p:nvSpPr>
            <p:spPr bwMode="auto">
              <a:xfrm>
                <a:off x="1129855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  <p:grpSp>
          <p:nvGrpSpPr>
            <p:cNvPr id="12301" name="Group 27"/>
            <p:cNvGrpSpPr>
              <a:grpSpLocks/>
            </p:cNvGrpSpPr>
            <p:nvPr/>
          </p:nvGrpSpPr>
          <p:grpSpPr bwMode="auto">
            <a:xfrm>
              <a:off x="1208" y="1975"/>
              <a:ext cx="4136" cy="703"/>
              <a:chOff x="107270550" y="107842050"/>
              <a:chExt cx="6565965" cy="1114830"/>
            </a:xfrm>
          </p:grpSpPr>
          <p:sp>
            <p:nvSpPr>
              <p:cNvPr id="12310" name="Rectangle 28"/>
              <p:cNvSpPr>
                <a:spLocks noChangeArrowheads="1"/>
              </p:cNvSpPr>
              <p:nvPr/>
            </p:nvSpPr>
            <p:spPr bwMode="auto">
              <a:xfrm>
                <a:off x="1072705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11" name="Rectangle 29"/>
              <p:cNvSpPr>
                <a:spLocks noChangeArrowheads="1"/>
              </p:cNvSpPr>
              <p:nvPr/>
            </p:nvSpPr>
            <p:spPr bwMode="auto">
              <a:xfrm>
                <a:off x="10824210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12" name="Rectangle 30"/>
              <p:cNvSpPr>
                <a:spLocks noChangeArrowheads="1"/>
              </p:cNvSpPr>
              <p:nvPr/>
            </p:nvSpPr>
            <p:spPr bwMode="auto">
              <a:xfrm>
                <a:off x="1092136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13" name="Rectangle 31"/>
              <p:cNvSpPr>
                <a:spLocks noChangeArrowheads="1"/>
              </p:cNvSpPr>
              <p:nvPr/>
            </p:nvSpPr>
            <p:spPr bwMode="auto">
              <a:xfrm>
                <a:off x="1101280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14" name="Rectangle 32"/>
              <p:cNvSpPr>
                <a:spLocks noChangeArrowheads="1"/>
              </p:cNvSpPr>
              <p:nvPr/>
            </p:nvSpPr>
            <p:spPr bwMode="auto">
              <a:xfrm>
                <a:off x="1110424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15" name="Rectangle 33"/>
              <p:cNvSpPr>
                <a:spLocks noChangeArrowheads="1"/>
              </p:cNvSpPr>
              <p:nvPr/>
            </p:nvSpPr>
            <p:spPr bwMode="auto">
              <a:xfrm>
                <a:off x="11201400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16" name="Rectangle 34"/>
              <p:cNvSpPr>
                <a:spLocks noChangeArrowheads="1"/>
              </p:cNvSpPr>
              <p:nvPr/>
            </p:nvSpPr>
            <p:spPr bwMode="auto">
              <a:xfrm>
                <a:off x="1129855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  <p:grpSp>
          <p:nvGrpSpPr>
            <p:cNvPr id="12302" name="Group 35"/>
            <p:cNvGrpSpPr>
              <a:grpSpLocks/>
            </p:cNvGrpSpPr>
            <p:nvPr/>
          </p:nvGrpSpPr>
          <p:grpSpPr bwMode="auto">
            <a:xfrm>
              <a:off x="1208" y="2731"/>
              <a:ext cx="4136" cy="703"/>
              <a:chOff x="107270550" y="107842050"/>
              <a:chExt cx="6565965" cy="1114830"/>
            </a:xfrm>
          </p:grpSpPr>
          <p:sp>
            <p:nvSpPr>
              <p:cNvPr id="12303" name="Rectangle 36"/>
              <p:cNvSpPr>
                <a:spLocks noChangeArrowheads="1"/>
              </p:cNvSpPr>
              <p:nvPr/>
            </p:nvSpPr>
            <p:spPr bwMode="auto">
              <a:xfrm>
                <a:off x="1072705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04" name="Rectangle 37"/>
              <p:cNvSpPr>
                <a:spLocks noChangeArrowheads="1"/>
              </p:cNvSpPr>
              <p:nvPr/>
            </p:nvSpPr>
            <p:spPr bwMode="auto">
              <a:xfrm>
                <a:off x="10824210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05" name="Rectangle 38"/>
              <p:cNvSpPr>
                <a:spLocks noChangeArrowheads="1"/>
              </p:cNvSpPr>
              <p:nvPr/>
            </p:nvSpPr>
            <p:spPr bwMode="auto">
              <a:xfrm>
                <a:off x="1092136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06" name="Rectangle 39"/>
              <p:cNvSpPr>
                <a:spLocks noChangeArrowheads="1"/>
              </p:cNvSpPr>
              <p:nvPr/>
            </p:nvSpPr>
            <p:spPr bwMode="auto">
              <a:xfrm>
                <a:off x="1101280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07" name="Rectangle 40"/>
              <p:cNvSpPr>
                <a:spLocks noChangeArrowheads="1"/>
              </p:cNvSpPr>
              <p:nvPr/>
            </p:nvSpPr>
            <p:spPr bwMode="auto">
              <a:xfrm>
                <a:off x="1110424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08" name="Rectangle 41"/>
              <p:cNvSpPr>
                <a:spLocks noChangeArrowheads="1"/>
              </p:cNvSpPr>
              <p:nvPr/>
            </p:nvSpPr>
            <p:spPr bwMode="auto">
              <a:xfrm>
                <a:off x="11201400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12309" name="Rectangle 42"/>
              <p:cNvSpPr>
                <a:spLocks noChangeArrowheads="1"/>
              </p:cNvSpPr>
              <p:nvPr/>
            </p:nvSpPr>
            <p:spPr bwMode="auto">
              <a:xfrm>
                <a:off x="112985550" y="107842050"/>
                <a:ext cx="850965" cy="1114830"/>
              </a:xfrm>
              <a:prstGeom prst="rect">
                <a:avLst/>
              </a:prstGeom>
              <a:noFill/>
              <a:ln w="9525" algn="in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  <p:txBody>
              <a:bodyPr lIns="36576" tIns="36576" rIns="36576" bIns="36576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3634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290763" y="685801"/>
            <a:ext cx="850900" cy="1114425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15" name="Oval 3"/>
          <p:cNvSpPr>
            <a:spLocks noChangeArrowheads="1"/>
          </p:cNvSpPr>
          <p:nvPr/>
        </p:nvSpPr>
        <p:spPr bwMode="auto">
          <a:xfrm>
            <a:off x="2468563" y="923926"/>
            <a:ext cx="512762" cy="620713"/>
          </a:xfrm>
          <a:prstGeom prst="ellipse">
            <a:avLst/>
          </a:prstGeom>
          <a:solidFill>
            <a:srgbClr val="FFCC00"/>
          </a:solidFill>
          <a:ln w="9525" algn="in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290763" y="1943101"/>
            <a:ext cx="850900" cy="1114425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17" name="Oval 5"/>
          <p:cNvSpPr>
            <a:spLocks noChangeArrowheads="1"/>
          </p:cNvSpPr>
          <p:nvPr/>
        </p:nvSpPr>
        <p:spPr bwMode="auto">
          <a:xfrm>
            <a:off x="2468563" y="2181226"/>
            <a:ext cx="512762" cy="620713"/>
          </a:xfrm>
          <a:prstGeom prst="ellipse">
            <a:avLst/>
          </a:prstGeom>
          <a:solidFill>
            <a:srgbClr val="009900"/>
          </a:solidFill>
          <a:ln w="9525" algn="in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2290763" y="3200401"/>
            <a:ext cx="850900" cy="1116013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2468563" y="3438526"/>
            <a:ext cx="512762" cy="620713"/>
          </a:xfrm>
          <a:prstGeom prst="ellipse">
            <a:avLst/>
          </a:prstGeom>
          <a:solidFill>
            <a:srgbClr val="FF0000"/>
          </a:solidFill>
          <a:ln w="9525" algn="in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2286000" y="4449764"/>
            <a:ext cx="850900" cy="1114425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21" name="Oval 9"/>
          <p:cNvSpPr>
            <a:spLocks noChangeArrowheads="1"/>
          </p:cNvSpPr>
          <p:nvPr/>
        </p:nvSpPr>
        <p:spPr bwMode="auto">
          <a:xfrm>
            <a:off x="2462213" y="4686300"/>
            <a:ext cx="514350" cy="622300"/>
          </a:xfrm>
          <a:prstGeom prst="ellipse">
            <a:avLst/>
          </a:prstGeom>
          <a:solidFill>
            <a:srgbClr val="0066FF"/>
          </a:solidFill>
          <a:ln w="9525" algn="in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13322" name="Group 10"/>
          <p:cNvGrpSpPr>
            <a:grpSpLocks/>
          </p:cNvGrpSpPr>
          <p:nvPr/>
        </p:nvGrpSpPr>
        <p:grpSpPr bwMode="auto">
          <a:xfrm>
            <a:off x="3319463" y="685801"/>
            <a:ext cx="6565900" cy="1114425"/>
            <a:chOff x="107270550" y="107842050"/>
            <a:chExt cx="6565965" cy="1114830"/>
          </a:xfrm>
        </p:grpSpPr>
        <p:sp>
          <p:nvSpPr>
            <p:cNvPr id="13348" name="Rectangle 11"/>
            <p:cNvSpPr>
              <a:spLocks noChangeArrowheads="1"/>
            </p:cNvSpPr>
            <p:nvPr/>
          </p:nvSpPr>
          <p:spPr bwMode="auto">
            <a:xfrm>
              <a:off x="1072705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49" name="Rectangle 12"/>
            <p:cNvSpPr>
              <a:spLocks noChangeArrowheads="1"/>
            </p:cNvSpPr>
            <p:nvPr/>
          </p:nvSpPr>
          <p:spPr bwMode="auto">
            <a:xfrm>
              <a:off x="10824210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50" name="Rectangle 13"/>
            <p:cNvSpPr>
              <a:spLocks noChangeArrowheads="1"/>
            </p:cNvSpPr>
            <p:nvPr/>
          </p:nvSpPr>
          <p:spPr bwMode="auto">
            <a:xfrm>
              <a:off x="1092136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51" name="Rectangle 14"/>
            <p:cNvSpPr>
              <a:spLocks noChangeArrowheads="1"/>
            </p:cNvSpPr>
            <p:nvPr/>
          </p:nvSpPr>
          <p:spPr bwMode="auto">
            <a:xfrm>
              <a:off x="1101280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2" name="Rectangle 15"/>
            <p:cNvSpPr>
              <a:spLocks noChangeArrowheads="1"/>
            </p:cNvSpPr>
            <p:nvPr/>
          </p:nvSpPr>
          <p:spPr bwMode="auto">
            <a:xfrm>
              <a:off x="1110424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53" name="Rectangle 16"/>
            <p:cNvSpPr>
              <a:spLocks noChangeArrowheads="1"/>
            </p:cNvSpPr>
            <p:nvPr/>
          </p:nvSpPr>
          <p:spPr bwMode="auto">
            <a:xfrm>
              <a:off x="11201400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54" name="Rectangle 17"/>
            <p:cNvSpPr>
              <a:spLocks noChangeArrowheads="1"/>
            </p:cNvSpPr>
            <p:nvPr/>
          </p:nvSpPr>
          <p:spPr bwMode="auto">
            <a:xfrm>
              <a:off x="1129855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  <p:grpSp>
        <p:nvGrpSpPr>
          <p:cNvPr id="13323" name="Group 18"/>
          <p:cNvGrpSpPr>
            <a:grpSpLocks/>
          </p:cNvGrpSpPr>
          <p:nvPr/>
        </p:nvGrpSpPr>
        <p:grpSpPr bwMode="auto">
          <a:xfrm>
            <a:off x="3319463" y="2000251"/>
            <a:ext cx="6565900" cy="1114425"/>
            <a:chOff x="107270550" y="107842050"/>
            <a:chExt cx="6565965" cy="1114830"/>
          </a:xfrm>
        </p:grpSpPr>
        <p:sp>
          <p:nvSpPr>
            <p:cNvPr id="13341" name="Rectangle 19"/>
            <p:cNvSpPr>
              <a:spLocks noChangeArrowheads="1"/>
            </p:cNvSpPr>
            <p:nvPr/>
          </p:nvSpPr>
          <p:spPr bwMode="auto">
            <a:xfrm>
              <a:off x="1072705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42" name="Rectangle 20"/>
            <p:cNvSpPr>
              <a:spLocks noChangeArrowheads="1"/>
            </p:cNvSpPr>
            <p:nvPr/>
          </p:nvSpPr>
          <p:spPr bwMode="auto">
            <a:xfrm>
              <a:off x="10824210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43" name="Rectangle 21"/>
            <p:cNvSpPr>
              <a:spLocks noChangeArrowheads="1"/>
            </p:cNvSpPr>
            <p:nvPr/>
          </p:nvSpPr>
          <p:spPr bwMode="auto">
            <a:xfrm>
              <a:off x="1092136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44" name="Rectangle 22"/>
            <p:cNvSpPr>
              <a:spLocks noChangeArrowheads="1"/>
            </p:cNvSpPr>
            <p:nvPr/>
          </p:nvSpPr>
          <p:spPr bwMode="auto">
            <a:xfrm>
              <a:off x="1101280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45" name="Rectangle 23"/>
            <p:cNvSpPr>
              <a:spLocks noChangeArrowheads="1"/>
            </p:cNvSpPr>
            <p:nvPr/>
          </p:nvSpPr>
          <p:spPr bwMode="auto">
            <a:xfrm>
              <a:off x="1110424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46" name="Rectangle 24"/>
            <p:cNvSpPr>
              <a:spLocks noChangeArrowheads="1"/>
            </p:cNvSpPr>
            <p:nvPr/>
          </p:nvSpPr>
          <p:spPr bwMode="auto">
            <a:xfrm>
              <a:off x="11201400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47" name="Rectangle 25"/>
            <p:cNvSpPr>
              <a:spLocks noChangeArrowheads="1"/>
            </p:cNvSpPr>
            <p:nvPr/>
          </p:nvSpPr>
          <p:spPr bwMode="auto">
            <a:xfrm>
              <a:off x="1129855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  <p:grpSp>
        <p:nvGrpSpPr>
          <p:cNvPr id="13324" name="Group 26"/>
          <p:cNvGrpSpPr>
            <a:grpSpLocks/>
          </p:cNvGrpSpPr>
          <p:nvPr/>
        </p:nvGrpSpPr>
        <p:grpSpPr bwMode="auto">
          <a:xfrm>
            <a:off x="3376613" y="3200401"/>
            <a:ext cx="6565900" cy="1116013"/>
            <a:chOff x="107270550" y="107842050"/>
            <a:chExt cx="6565965" cy="1114830"/>
          </a:xfrm>
        </p:grpSpPr>
        <p:sp>
          <p:nvSpPr>
            <p:cNvPr id="13334" name="Rectangle 27"/>
            <p:cNvSpPr>
              <a:spLocks noChangeArrowheads="1"/>
            </p:cNvSpPr>
            <p:nvPr/>
          </p:nvSpPr>
          <p:spPr bwMode="auto">
            <a:xfrm>
              <a:off x="1072705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35" name="Rectangle 28"/>
            <p:cNvSpPr>
              <a:spLocks noChangeArrowheads="1"/>
            </p:cNvSpPr>
            <p:nvPr/>
          </p:nvSpPr>
          <p:spPr bwMode="auto">
            <a:xfrm>
              <a:off x="10824210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36" name="Rectangle 29"/>
            <p:cNvSpPr>
              <a:spLocks noChangeArrowheads="1"/>
            </p:cNvSpPr>
            <p:nvPr/>
          </p:nvSpPr>
          <p:spPr bwMode="auto">
            <a:xfrm>
              <a:off x="1092136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37" name="Rectangle 30"/>
            <p:cNvSpPr>
              <a:spLocks noChangeArrowheads="1"/>
            </p:cNvSpPr>
            <p:nvPr/>
          </p:nvSpPr>
          <p:spPr bwMode="auto">
            <a:xfrm>
              <a:off x="1101280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38" name="Rectangle 31"/>
            <p:cNvSpPr>
              <a:spLocks noChangeArrowheads="1"/>
            </p:cNvSpPr>
            <p:nvPr/>
          </p:nvSpPr>
          <p:spPr bwMode="auto">
            <a:xfrm>
              <a:off x="1110424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39" name="Rectangle 32"/>
            <p:cNvSpPr>
              <a:spLocks noChangeArrowheads="1"/>
            </p:cNvSpPr>
            <p:nvPr/>
          </p:nvSpPr>
          <p:spPr bwMode="auto">
            <a:xfrm>
              <a:off x="11201400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40" name="Rectangle 33"/>
            <p:cNvSpPr>
              <a:spLocks noChangeArrowheads="1"/>
            </p:cNvSpPr>
            <p:nvPr/>
          </p:nvSpPr>
          <p:spPr bwMode="auto">
            <a:xfrm>
              <a:off x="112985550" y="107842050"/>
              <a:ext cx="850965" cy="111483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  <p:sp>
        <p:nvSpPr>
          <p:cNvPr id="13325" name="Rectangle 34"/>
          <p:cNvSpPr>
            <a:spLocks noChangeArrowheads="1"/>
          </p:cNvSpPr>
          <p:nvPr/>
        </p:nvSpPr>
        <p:spPr bwMode="auto">
          <a:xfrm>
            <a:off x="3352800" y="4419601"/>
            <a:ext cx="850900" cy="1116013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26" name="Rectangle 35"/>
          <p:cNvSpPr>
            <a:spLocks noChangeArrowheads="1"/>
          </p:cNvSpPr>
          <p:nvPr/>
        </p:nvSpPr>
        <p:spPr bwMode="auto">
          <a:xfrm>
            <a:off x="4324350" y="4419601"/>
            <a:ext cx="850900" cy="1116013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27" name="Rectangle 36"/>
          <p:cNvSpPr>
            <a:spLocks noChangeArrowheads="1"/>
          </p:cNvSpPr>
          <p:nvPr/>
        </p:nvSpPr>
        <p:spPr bwMode="auto">
          <a:xfrm>
            <a:off x="5295900" y="4419601"/>
            <a:ext cx="850900" cy="1116013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28" name="Rectangle 37"/>
          <p:cNvSpPr>
            <a:spLocks noChangeArrowheads="1"/>
          </p:cNvSpPr>
          <p:nvPr/>
        </p:nvSpPr>
        <p:spPr bwMode="auto">
          <a:xfrm>
            <a:off x="6210300" y="4419601"/>
            <a:ext cx="850900" cy="1116013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29" name="Rectangle 38"/>
          <p:cNvSpPr>
            <a:spLocks noChangeArrowheads="1"/>
          </p:cNvSpPr>
          <p:nvPr/>
        </p:nvSpPr>
        <p:spPr bwMode="auto">
          <a:xfrm>
            <a:off x="7124700" y="4419601"/>
            <a:ext cx="850900" cy="1116013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330" name="Rectangle 39"/>
          <p:cNvSpPr>
            <a:spLocks noChangeArrowheads="1"/>
          </p:cNvSpPr>
          <p:nvPr/>
        </p:nvSpPr>
        <p:spPr bwMode="auto">
          <a:xfrm>
            <a:off x="8096250" y="4419601"/>
            <a:ext cx="850900" cy="1116013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13352" name="Group 40"/>
          <p:cNvGrpSpPr>
            <a:grpSpLocks/>
          </p:cNvGrpSpPr>
          <p:nvPr/>
        </p:nvGrpSpPr>
        <p:grpSpPr bwMode="auto">
          <a:xfrm>
            <a:off x="9120188" y="4437063"/>
            <a:ext cx="850900" cy="1116012"/>
            <a:chOff x="4785" y="2795"/>
            <a:chExt cx="536" cy="703"/>
          </a:xfrm>
        </p:grpSpPr>
        <p:sp>
          <p:nvSpPr>
            <p:cNvPr id="13332" name="Rectangle 41"/>
            <p:cNvSpPr>
              <a:spLocks noChangeArrowheads="1"/>
            </p:cNvSpPr>
            <p:nvPr/>
          </p:nvSpPr>
          <p:spPr bwMode="auto">
            <a:xfrm>
              <a:off x="4785" y="2795"/>
              <a:ext cx="536" cy="703"/>
            </a:xfrm>
            <a:prstGeom prst="rect">
              <a:avLst/>
            </a:prstGeom>
            <a:solidFill>
              <a:schemeClr val="bg1"/>
            </a:solidFill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33" name="WordArt 42"/>
            <p:cNvSpPr>
              <a:spLocks noChangeArrowheads="1" noChangeShapeType="1" noTextEdit="1"/>
            </p:cNvSpPr>
            <p:nvPr/>
          </p:nvSpPr>
          <p:spPr bwMode="auto">
            <a:xfrm>
              <a:off x="4876" y="2886"/>
              <a:ext cx="363" cy="4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8000"/>
                  </a:solidFill>
                </a:rPr>
                <a:t>30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30184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-0.11736 -0.354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3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68" y="-1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216276" y="908051"/>
            <a:ext cx="63357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919288" y="5057776"/>
            <a:ext cx="842486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2"/>
                </a:solidFill>
              </a:rPr>
              <a:t>Can be used for addition, subtraction multiplication and division problems.</a:t>
            </a:r>
            <a:r>
              <a:rPr lang="en-US" altLang="en-US" sz="2400">
                <a:solidFill>
                  <a:schemeClr val="tx2"/>
                </a:solidFill>
              </a:rPr>
              <a:t>  </a:t>
            </a:r>
            <a:endParaRPr lang="en-US" altLang="en-US">
              <a:solidFill>
                <a:schemeClr val="tx2"/>
              </a:solidFill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792538" y="4724401"/>
            <a:ext cx="4608512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b="1" u="sng">
                <a:solidFill>
                  <a:schemeClr val="tx2"/>
                </a:solidFill>
              </a:rPr>
              <a:t>The 100 Square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15501" r="22638" b="6250"/>
          <a:stretch>
            <a:fillRect/>
          </a:stretch>
        </p:blipFill>
        <p:spPr bwMode="auto">
          <a:xfrm>
            <a:off x="4295776" y="549276"/>
            <a:ext cx="3751263" cy="378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103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2" t="19252" r="66037" b="26485"/>
          <a:stretch>
            <a:fillRect/>
          </a:stretch>
        </p:blipFill>
        <p:spPr bwMode="auto">
          <a:xfrm>
            <a:off x="4724401" y="152400"/>
            <a:ext cx="4467225" cy="659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304801"/>
            <a:ext cx="4038600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dirty="0" smtClean="0"/>
              <a:t>200 square</a:t>
            </a:r>
          </a:p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787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063751" y="908051"/>
            <a:ext cx="7993063" cy="476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/>
              <a:t>Using your 100 square: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3600"/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/>
              <a:t>Count in 2s to 20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/>
              <a:t>Count in 3s to 30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/>
              <a:t>Count in 5s to 50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3600"/>
          </a:p>
        </p:txBody>
      </p:sp>
    </p:spTree>
    <p:extLst>
      <p:ext uri="{BB962C8B-B14F-4D97-AF65-F5344CB8AC3E}">
        <p14:creationId xmlns:p14="http://schemas.microsoft.com/office/powerpoint/2010/main" val="288424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063751" y="908051"/>
            <a:ext cx="7993063" cy="558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/>
              <a:t>Say the number that is: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3600"/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/>
              <a:t>Ten </a:t>
            </a:r>
            <a:r>
              <a:rPr lang="en-GB" altLang="en-US" sz="3600">
                <a:solidFill>
                  <a:schemeClr val="hlink"/>
                </a:solidFill>
              </a:rPr>
              <a:t>more than</a:t>
            </a:r>
            <a:r>
              <a:rPr lang="en-GB" altLang="en-US" sz="3600"/>
              <a:t> 22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/>
              <a:t>Ten </a:t>
            </a:r>
            <a:r>
              <a:rPr lang="en-GB" altLang="en-US" sz="3600">
                <a:solidFill>
                  <a:srgbClr val="FF0000"/>
                </a:solidFill>
              </a:rPr>
              <a:t>less than</a:t>
            </a:r>
            <a:r>
              <a:rPr lang="en-GB" altLang="en-US" sz="3600"/>
              <a:t> 12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/>
              <a:t>Ten </a:t>
            </a:r>
            <a:r>
              <a:rPr lang="en-GB" altLang="en-US" sz="3600">
                <a:solidFill>
                  <a:schemeClr val="hlink"/>
                </a:solidFill>
              </a:rPr>
              <a:t>more than</a:t>
            </a:r>
            <a:r>
              <a:rPr lang="en-GB" altLang="en-US" sz="3600"/>
              <a:t> 25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/>
              <a:t>Ten </a:t>
            </a:r>
            <a:r>
              <a:rPr lang="en-GB" altLang="en-US" sz="3600">
                <a:solidFill>
                  <a:srgbClr val="FF0000"/>
                </a:solidFill>
              </a:rPr>
              <a:t>less than</a:t>
            </a:r>
            <a:r>
              <a:rPr lang="en-GB" altLang="en-US" sz="3600"/>
              <a:t> 30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3600"/>
          </a:p>
        </p:txBody>
      </p:sp>
    </p:spTree>
    <p:extLst>
      <p:ext uri="{BB962C8B-B14F-4D97-AF65-F5344CB8AC3E}">
        <p14:creationId xmlns:p14="http://schemas.microsoft.com/office/powerpoint/2010/main" val="47254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3216275" y="2060576"/>
            <a:ext cx="5759450" cy="2195513"/>
            <a:chOff x="107303775" y="105480150"/>
            <a:chExt cx="5760000" cy="2196000"/>
          </a:xfrm>
        </p:grpSpPr>
        <p:sp>
          <p:nvSpPr>
            <p:cNvPr id="18436" name="Rectangle 3"/>
            <p:cNvSpPr>
              <a:spLocks noChangeArrowheads="1"/>
            </p:cNvSpPr>
            <p:nvPr/>
          </p:nvSpPr>
          <p:spPr bwMode="auto">
            <a:xfrm>
              <a:off x="107303775" y="105480150"/>
              <a:ext cx="1836000" cy="2196000"/>
            </a:xfrm>
            <a:prstGeom prst="rect">
              <a:avLst/>
            </a:prstGeom>
            <a:noFill/>
            <a:ln w="50800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8437" name="Rectangle 4"/>
            <p:cNvSpPr>
              <a:spLocks noChangeArrowheads="1"/>
            </p:cNvSpPr>
            <p:nvPr/>
          </p:nvSpPr>
          <p:spPr bwMode="auto">
            <a:xfrm>
              <a:off x="111227775" y="105480150"/>
              <a:ext cx="1836000" cy="2196000"/>
            </a:xfrm>
            <a:prstGeom prst="rect">
              <a:avLst/>
            </a:prstGeom>
            <a:noFill/>
            <a:ln w="50800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8438" name="Text Box 5"/>
            <p:cNvSpPr txBox="1">
              <a:spLocks noChangeArrowheads="1"/>
            </p:cNvSpPr>
            <p:nvPr/>
          </p:nvSpPr>
          <p:spPr bwMode="auto">
            <a:xfrm>
              <a:off x="109715775" y="105480150"/>
              <a:ext cx="1152000" cy="180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3000" b="1" noProof="1">
                  <a:solidFill>
                    <a:srgbClr val="000000"/>
                  </a:solidFill>
                  <a:latin typeface="Times New Roman" panose="02020603050405020304" pitchFamily="18" charset="0"/>
                </a:rPr>
                <a:t>&gt;</a:t>
              </a:r>
              <a:endParaRPr lang="en-GB" altLang="en-US"/>
            </a:p>
          </p:txBody>
        </p:sp>
      </p:grpSp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2927350" y="692150"/>
            <a:ext cx="66246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/>
              <a:t>Greater than, less than…</a:t>
            </a:r>
          </a:p>
        </p:txBody>
      </p:sp>
    </p:spTree>
    <p:extLst>
      <p:ext uri="{BB962C8B-B14F-4D97-AF65-F5344CB8AC3E}">
        <p14:creationId xmlns:p14="http://schemas.microsoft.com/office/powerpoint/2010/main" val="292216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0" t="16997" r="65236" b="18556"/>
          <a:stretch>
            <a:fillRect/>
          </a:stretch>
        </p:blipFill>
        <p:spPr bwMode="auto">
          <a:xfrm>
            <a:off x="3863976" y="0"/>
            <a:ext cx="5095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919288" y="3141664"/>
            <a:ext cx="1871662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/>
              <a:t>Use of real objects to represent tens and ones.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/>
              <a:t>No carrying.</a:t>
            </a:r>
          </a:p>
        </p:txBody>
      </p:sp>
      <p:pic>
        <p:nvPicPr>
          <p:cNvPr id="19460" name="Picture 4" descr="10 crayons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78"/>
          <a:stretch>
            <a:fillRect/>
          </a:stretch>
        </p:blipFill>
        <p:spPr bwMode="auto">
          <a:xfrm>
            <a:off x="4656138" y="2924175"/>
            <a:ext cx="944562" cy="1582738"/>
          </a:xfrm>
          <a:prstGeom prst="rect">
            <a:avLst/>
          </a:prstGeom>
          <a:noFill/>
          <a:ln w="19050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9461" name="Picture 5" descr="RiGdxkAiL[1]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70" r="10454" b="6053"/>
          <a:stretch>
            <a:fillRect/>
          </a:stretch>
        </p:blipFill>
        <p:spPr bwMode="auto">
          <a:xfrm>
            <a:off x="6959601" y="2852738"/>
            <a:ext cx="142875" cy="164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grpSp>
        <p:nvGrpSpPr>
          <p:cNvPr id="19462" name="Group 6"/>
          <p:cNvGrpSpPr>
            <a:grpSpLocks/>
          </p:cNvGrpSpPr>
          <p:nvPr/>
        </p:nvGrpSpPr>
        <p:grpSpPr bwMode="auto">
          <a:xfrm>
            <a:off x="6743701" y="1052513"/>
            <a:ext cx="777875" cy="1644650"/>
            <a:chOff x="3243" y="709"/>
            <a:chExt cx="490" cy="1036"/>
          </a:xfrm>
        </p:grpSpPr>
        <p:pic>
          <p:nvPicPr>
            <p:cNvPr id="19470" name="Picture 7" descr="RiGdxkAiL[1]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147" r="79706" b="6201"/>
            <a:stretch>
              <a:fillRect/>
            </a:stretch>
          </p:blipFill>
          <p:spPr bwMode="auto">
            <a:xfrm>
              <a:off x="3651" y="709"/>
              <a:ext cx="82" cy="10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19471" name="Picture 8" descr="RiGdxkAiL[1]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147" r="79706" b="6201"/>
            <a:stretch>
              <a:fillRect/>
            </a:stretch>
          </p:blipFill>
          <p:spPr bwMode="auto">
            <a:xfrm>
              <a:off x="3243" y="709"/>
              <a:ext cx="81" cy="10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19472" name="Picture 9" descr="RiGdxkAiL[1]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370" r="10454" b="6053"/>
            <a:stretch>
              <a:fillRect/>
            </a:stretch>
          </p:blipFill>
          <p:spPr bwMode="auto">
            <a:xfrm>
              <a:off x="3424" y="709"/>
              <a:ext cx="90" cy="10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</p:grpSp>
      <p:grpSp>
        <p:nvGrpSpPr>
          <p:cNvPr id="19466" name="Group 10"/>
          <p:cNvGrpSpPr>
            <a:grpSpLocks/>
          </p:cNvGrpSpPr>
          <p:nvPr/>
        </p:nvGrpSpPr>
        <p:grpSpPr bwMode="auto">
          <a:xfrm>
            <a:off x="4151314" y="1052514"/>
            <a:ext cx="1952625" cy="1584325"/>
            <a:chOff x="1655" y="709"/>
            <a:chExt cx="1230" cy="998"/>
          </a:xfrm>
        </p:grpSpPr>
        <p:pic>
          <p:nvPicPr>
            <p:cNvPr id="19468" name="Picture 11" descr="10 crayons"/>
            <p:cNvPicPr>
              <a:picLocks noChangeAspect="1" noChangeArrowheads="1"/>
            </p:cNvPicPr>
            <p:nvPr/>
          </p:nvPicPr>
          <p:blipFill>
            <a:blip r:embed="rId3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278"/>
            <a:stretch>
              <a:fillRect/>
            </a:stretch>
          </p:blipFill>
          <p:spPr bwMode="auto">
            <a:xfrm>
              <a:off x="1655" y="709"/>
              <a:ext cx="595" cy="998"/>
            </a:xfrm>
            <a:prstGeom prst="rect">
              <a:avLst/>
            </a:prstGeom>
            <a:noFill/>
            <a:ln w="19050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19469" name="Picture 12" descr="10 crayons"/>
            <p:cNvPicPr>
              <a:picLocks noChangeAspect="1" noChangeArrowheads="1"/>
            </p:cNvPicPr>
            <p:nvPr/>
          </p:nvPicPr>
          <p:blipFill>
            <a:blip r:embed="rId3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278"/>
            <a:stretch>
              <a:fillRect/>
            </a:stretch>
          </p:blipFill>
          <p:spPr bwMode="auto">
            <a:xfrm>
              <a:off x="2290" y="709"/>
              <a:ext cx="595" cy="997"/>
            </a:xfrm>
            <a:prstGeom prst="rect">
              <a:avLst/>
            </a:prstGeom>
            <a:noFill/>
            <a:ln w="19050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</p:grpSp>
      <p:sp>
        <p:nvSpPr>
          <p:cNvPr id="19464" name="Text Box 13"/>
          <p:cNvSpPr txBox="1">
            <a:spLocks noChangeArrowheads="1"/>
          </p:cNvSpPr>
          <p:nvPr/>
        </p:nvSpPr>
        <p:spPr bwMode="auto">
          <a:xfrm>
            <a:off x="1703388" y="1484314"/>
            <a:ext cx="19796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/>
              <a:t>23 + 11 =</a:t>
            </a:r>
          </a:p>
        </p:txBody>
      </p:sp>
      <p:sp>
        <p:nvSpPr>
          <p:cNvPr id="19465" name="Text Box 14"/>
          <p:cNvSpPr txBox="1">
            <a:spLocks noChangeArrowheads="1"/>
          </p:cNvSpPr>
          <p:nvPr/>
        </p:nvSpPr>
        <p:spPr bwMode="auto">
          <a:xfrm>
            <a:off x="1703388" y="549275"/>
            <a:ext cx="19796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/>
              <a:t>Addition</a:t>
            </a:r>
          </a:p>
        </p:txBody>
      </p:sp>
      <p:sp>
        <p:nvSpPr>
          <p:cNvPr id="2" name="Text Box 15"/>
          <p:cNvSpPr txBox="1">
            <a:spLocks noChangeArrowheads="1"/>
          </p:cNvSpPr>
          <p:nvPr/>
        </p:nvSpPr>
        <p:spPr bwMode="auto">
          <a:xfrm>
            <a:off x="1703388" y="1484314"/>
            <a:ext cx="19796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/>
              <a:t>23 + 11 =</a:t>
            </a:r>
          </a:p>
        </p:txBody>
      </p:sp>
      <p:sp>
        <p:nvSpPr>
          <p:cNvPr id="19467" name="Text Box 16"/>
          <p:cNvSpPr txBox="1">
            <a:spLocks noChangeArrowheads="1"/>
          </p:cNvSpPr>
          <p:nvPr/>
        </p:nvSpPr>
        <p:spPr bwMode="auto">
          <a:xfrm>
            <a:off x="1703388" y="549275"/>
            <a:ext cx="19796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/>
              <a:t>Addition</a:t>
            </a:r>
          </a:p>
        </p:txBody>
      </p:sp>
    </p:spTree>
    <p:extLst>
      <p:ext uri="{BB962C8B-B14F-4D97-AF65-F5344CB8AC3E}">
        <p14:creationId xmlns:p14="http://schemas.microsoft.com/office/powerpoint/2010/main" val="2118616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08664 0.2729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3" y="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88889E-6 -1.48148E-6 L -0.02362 0.53542 " pathEditMode="relative" ptsTypes="AA">
                                      <p:cBhvr>
                                        <p:cTn id="26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-0.12605 0.55648 " pathEditMode="relative" ptsTypes="AA">
                                      <p:cBhvr>
                                        <p:cTn id="30" dur="2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05868 0.27338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064486" y="826163"/>
            <a:ext cx="7705725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dirty="0"/>
              <a:t>Now try these: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13 + 16 =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17 + 12 =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 smtClean="0"/>
              <a:t>15 </a:t>
            </a:r>
            <a:r>
              <a:rPr lang="en-GB" altLang="en-US" sz="4000" dirty="0"/>
              <a:t>+ </a:t>
            </a:r>
            <a:r>
              <a:rPr lang="en-GB" altLang="en-US" sz="4000" dirty="0" smtClean="0"/>
              <a:t>11 </a:t>
            </a:r>
            <a:r>
              <a:rPr lang="en-GB" altLang="en-US" sz="4000" dirty="0"/>
              <a:t>=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4000" dirty="0"/>
          </a:p>
        </p:txBody>
      </p:sp>
    </p:spTree>
    <p:extLst>
      <p:ext uri="{BB962C8B-B14F-4D97-AF65-F5344CB8AC3E}">
        <p14:creationId xmlns:p14="http://schemas.microsoft.com/office/powerpoint/2010/main" val="99925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0" t="16997" r="65236" b="18556"/>
          <a:stretch>
            <a:fillRect/>
          </a:stretch>
        </p:blipFill>
        <p:spPr bwMode="auto">
          <a:xfrm>
            <a:off x="3935414" y="0"/>
            <a:ext cx="5095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703388" y="2924176"/>
            <a:ext cx="1871662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/>
              <a:t>Use of real objects to represent tens and ones.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1800"/>
              <a:t>No carrying.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703388" y="1484314"/>
            <a:ext cx="19796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/>
              <a:t>23 - 11 =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524001" y="549275"/>
            <a:ext cx="23399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/>
              <a:t>Subtraction</a:t>
            </a:r>
          </a:p>
        </p:txBody>
      </p:sp>
      <p:pic>
        <p:nvPicPr>
          <p:cNvPr id="21510" name="Picture 6" descr="10 crayons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78"/>
          <a:stretch>
            <a:fillRect/>
          </a:stretch>
        </p:blipFill>
        <p:spPr bwMode="auto">
          <a:xfrm>
            <a:off x="4224338" y="908051"/>
            <a:ext cx="944562" cy="1584325"/>
          </a:xfrm>
          <a:prstGeom prst="rect">
            <a:avLst/>
          </a:prstGeom>
          <a:noFill/>
          <a:ln w="19050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21511" name="Picture 7" descr="10 crayons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78"/>
          <a:stretch>
            <a:fillRect/>
          </a:stretch>
        </p:blipFill>
        <p:spPr bwMode="auto">
          <a:xfrm>
            <a:off x="5159376" y="908050"/>
            <a:ext cx="944563" cy="1582738"/>
          </a:xfrm>
          <a:prstGeom prst="rect">
            <a:avLst/>
          </a:prstGeom>
          <a:noFill/>
          <a:ln w="19050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21512" name="Picture 8" descr="RiGdxkAiL[1]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47" r="79706" b="6201"/>
          <a:stretch>
            <a:fillRect/>
          </a:stretch>
        </p:blipFill>
        <p:spPr bwMode="auto">
          <a:xfrm>
            <a:off x="7680325" y="908051"/>
            <a:ext cx="128588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21513" name="Picture 9" descr="RiGdxkAiL[1]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70" r="10454" b="6053"/>
          <a:stretch>
            <a:fillRect/>
          </a:stretch>
        </p:blipFill>
        <p:spPr bwMode="auto">
          <a:xfrm>
            <a:off x="7175501" y="908050"/>
            <a:ext cx="142875" cy="164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21514" name="Picture 10" descr="RiGdxkAiL[1]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70" r="10454" b="6053"/>
          <a:stretch>
            <a:fillRect/>
          </a:stretch>
        </p:blipFill>
        <p:spPr bwMode="auto">
          <a:xfrm>
            <a:off x="6743701" y="908050"/>
            <a:ext cx="142875" cy="164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21515" name="Line 11"/>
          <p:cNvSpPr>
            <a:spLocks noChangeShapeType="1"/>
          </p:cNvSpPr>
          <p:nvPr/>
        </p:nvSpPr>
        <p:spPr bwMode="auto">
          <a:xfrm>
            <a:off x="4151314" y="5013325"/>
            <a:ext cx="4321175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63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1.94444E-6 0.27291 " pathEditMode="relative" ptsTypes="AA">
                                      <p:cBhvr>
                                        <p:cTn id="24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4.16667E-6 0.32546 " pathEditMode="relative" ptsTypes="AA">
                                      <p:cBhvr>
                                        <p:cTn id="28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3587 L -0.00782 0.5898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3127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0.03587 L -0.01563 0.5898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3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8 0.05254 L -0.00434 0.5881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2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351089" y="908050"/>
            <a:ext cx="7705725" cy="5151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dirty="0"/>
              <a:t>Now try these: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26 - 12 =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15 - 11 =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16 -   6 =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/>
              <a:t>24 - 14 =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GB" altLang="en-US" sz="4000" dirty="0"/>
          </a:p>
        </p:txBody>
      </p:sp>
    </p:spTree>
    <p:extLst>
      <p:ext uri="{BB962C8B-B14F-4D97-AF65-F5344CB8AC3E}">
        <p14:creationId xmlns:p14="http://schemas.microsoft.com/office/powerpoint/2010/main" val="66505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0" t="16997" r="65236" b="18556"/>
          <a:stretch>
            <a:fillRect/>
          </a:stretch>
        </p:blipFill>
        <p:spPr bwMode="auto">
          <a:xfrm>
            <a:off x="3863976" y="0"/>
            <a:ext cx="5095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 descr="b10[1]"/>
          <p:cNvPicPr>
            <a:picLocks noChangeAspect="1" noChangeArrowheads="1"/>
          </p:cNvPicPr>
          <p:nvPr/>
        </p:nvPicPr>
        <p:blipFill>
          <a:blip r:embed="rId3">
            <a:lum bright="-4000" contras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70" t="13318" r="12636" b="24191"/>
          <a:stretch>
            <a:fillRect/>
          </a:stretch>
        </p:blipFill>
        <p:spPr bwMode="auto">
          <a:xfrm>
            <a:off x="5159376" y="3068638"/>
            <a:ext cx="360363" cy="1835150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grpSp>
        <p:nvGrpSpPr>
          <p:cNvPr id="23556" name="Group 4"/>
          <p:cNvGrpSpPr>
            <a:grpSpLocks/>
          </p:cNvGrpSpPr>
          <p:nvPr/>
        </p:nvGrpSpPr>
        <p:grpSpPr bwMode="auto">
          <a:xfrm>
            <a:off x="4656138" y="981075"/>
            <a:ext cx="792162" cy="1835150"/>
            <a:chOff x="2064" y="618"/>
            <a:chExt cx="499" cy="1156"/>
          </a:xfrm>
        </p:grpSpPr>
        <p:pic>
          <p:nvPicPr>
            <p:cNvPr id="23568" name="Picture 5" descr="b10[1]"/>
            <p:cNvPicPr>
              <a:picLocks noChangeAspect="1" noChangeArrowheads="1"/>
            </p:cNvPicPr>
            <p:nvPr/>
          </p:nvPicPr>
          <p:blipFill>
            <a:blip r:embed="rId3">
              <a:lum bright="-4000" contras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70" t="13318" r="12636" b="24191"/>
            <a:stretch>
              <a:fillRect/>
            </a:stretch>
          </p:blipFill>
          <p:spPr bwMode="auto">
            <a:xfrm>
              <a:off x="2336" y="618"/>
              <a:ext cx="227" cy="1156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3569" name="Picture 6" descr="b10[1]"/>
            <p:cNvPicPr>
              <a:picLocks noChangeAspect="1" noChangeArrowheads="1"/>
            </p:cNvPicPr>
            <p:nvPr/>
          </p:nvPicPr>
          <p:blipFill>
            <a:blip r:embed="rId3">
              <a:lum bright="-4000" contras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70" t="13318" r="12636" b="24191"/>
            <a:stretch>
              <a:fillRect/>
            </a:stretch>
          </p:blipFill>
          <p:spPr bwMode="auto">
            <a:xfrm>
              <a:off x="2064" y="618"/>
              <a:ext cx="228" cy="1156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</p:grpSp>
      <p:grpSp>
        <p:nvGrpSpPr>
          <p:cNvPr id="23559" name="Group 7"/>
          <p:cNvGrpSpPr>
            <a:grpSpLocks/>
          </p:cNvGrpSpPr>
          <p:nvPr/>
        </p:nvGrpSpPr>
        <p:grpSpPr bwMode="auto">
          <a:xfrm>
            <a:off x="6456364" y="1773238"/>
            <a:ext cx="1285875" cy="360362"/>
            <a:chOff x="3200" y="890"/>
            <a:chExt cx="810" cy="227"/>
          </a:xfrm>
        </p:grpSpPr>
        <p:pic>
          <p:nvPicPr>
            <p:cNvPr id="23565" name="Picture 8" descr="b10[1]"/>
            <p:cNvPicPr>
              <a:picLocks noChangeAspect="1" noChangeArrowheads="1"/>
            </p:cNvPicPr>
            <p:nvPr/>
          </p:nvPicPr>
          <p:blipFill>
            <a:blip r:embed="rId3">
              <a:lum bright="-14000" contras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660" t="65219" r="2835" b="24538"/>
            <a:stretch>
              <a:fillRect/>
            </a:stretch>
          </p:blipFill>
          <p:spPr bwMode="auto">
            <a:xfrm>
              <a:off x="3742" y="890"/>
              <a:ext cx="26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3566" name="Picture 9" descr="b10[1]"/>
            <p:cNvPicPr>
              <a:picLocks noChangeAspect="1" noChangeArrowheads="1"/>
            </p:cNvPicPr>
            <p:nvPr/>
          </p:nvPicPr>
          <p:blipFill>
            <a:blip r:embed="rId3">
              <a:lum bright="-14000" contras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660" t="65219" r="2835" b="24538"/>
            <a:stretch>
              <a:fillRect/>
            </a:stretch>
          </p:blipFill>
          <p:spPr bwMode="auto">
            <a:xfrm>
              <a:off x="3470" y="890"/>
              <a:ext cx="26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3567" name="Picture 10" descr="b10[1]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14000" contras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660" t="65219" r="2835" b="24538"/>
            <a:stretch>
              <a:fillRect/>
            </a:stretch>
          </p:blipFill>
          <p:spPr bwMode="auto">
            <a:xfrm>
              <a:off x="3200" y="890"/>
              <a:ext cx="26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</p:grpSp>
      <p:grpSp>
        <p:nvGrpSpPr>
          <p:cNvPr id="23563" name="Group 11"/>
          <p:cNvGrpSpPr>
            <a:grpSpLocks/>
          </p:cNvGrpSpPr>
          <p:nvPr/>
        </p:nvGrpSpPr>
        <p:grpSpPr bwMode="auto">
          <a:xfrm>
            <a:off x="6311901" y="3429001"/>
            <a:ext cx="1795463" cy="576263"/>
            <a:chOff x="2971" y="2251"/>
            <a:chExt cx="1131" cy="363"/>
          </a:xfrm>
        </p:grpSpPr>
        <p:pic>
          <p:nvPicPr>
            <p:cNvPr id="23561" name="Picture 12" descr="b10[1]"/>
            <p:cNvPicPr>
              <a:picLocks noChangeAspect="1" noChangeArrowheads="1"/>
            </p:cNvPicPr>
            <p:nvPr/>
          </p:nvPicPr>
          <p:blipFill>
            <a:blip r:embed="rId3">
              <a:lum bright="-14000" contras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660" t="65219" r="2835" b="24538"/>
            <a:stretch>
              <a:fillRect/>
            </a:stretch>
          </p:blipFill>
          <p:spPr bwMode="auto">
            <a:xfrm>
              <a:off x="3833" y="2387"/>
              <a:ext cx="269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3562" name="Picture 13" descr="b10[1]"/>
            <p:cNvPicPr>
              <a:picLocks noChangeAspect="1" noChangeArrowheads="1"/>
            </p:cNvPicPr>
            <p:nvPr/>
          </p:nvPicPr>
          <p:blipFill>
            <a:blip r:embed="rId3">
              <a:lum bright="-14000" contras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660" t="65219" r="2835" b="24538"/>
            <a:stretch>
              <a:fillRect/>
            </a:stretch>
          </p:blipFill>
          <p:spPr bwMode="auto">
            <a:xfrm>
              <a:off x="3560" y="2251"/>
              <a:ext cx="26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" name="Picture 14" descr="b10[1]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14000" contras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660" t="65219" r="2835" b="24538"/>
            <a:stretch>
              <a:fillRect/>
            </a:stretch>
          </p:blipFill>
          <p:spPr bwMode="auto">
            <a:xfrm>
              <a:off x="2971" y="2341"/>
              <a:ext cx="26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3564" name="Picture 15" descr="b10[1]"/>
            <p:cNvPicPr>
              <a:picLocks noChangeAspect="1" noChangeArrowheads="1"/>
            </p:cNvPicPr>
            <p:nvPr/>
          </p:nvPicPr>
          <p:blipFill>
            <a:blip r:embed="rId3">
              <a:lum bright="-14000" contras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660" t="65219" r="2835" b="24538"/>
            <a:stretch>
              <a:fillRect/>
            </a:stretch>
          </p:blipFill>
          <p:spPr bwMode="auto">
            <a:xfrm>
              <a:off x="3288" y="2296"/>
              <a:ext cx="268" cy="2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</p:grpSp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1703389" y="260350"/>
            <a:ext cx="2484437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/>
              <a:t>When ready, pupils can move on to using tens rods and ones cubes.</a:t>
            </a:r>
          </a:p>
        </p:txBody>
      </p:sp>
      <p:sp>
        <p:nvSpPr>
          <p:cNvPr id="23560" name="Text Box 17"/>
          <p:cNvSpPr txBox="1">
            <a:spLocks noChangeArrowheads="1"/>
          </p:cNvSpPr>
          <p:nvPr/>
        </p:nvSpPr>
        <p:spPr bwMode="auto">
          <a:xfrm>
            <a:off x="1631950" y="2276475"/>
            <a:ext cx="24844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/>
              <a:t>23 + 14 = </a:t>
            </a:r>
          </a:p>
        </p:txBody>
      </p:sp>
    </p:spTree>
    <p:extLst>
      <p:ext uri="{BB962C8B-B14F-4D97-AF65-F5344CB8AC3E}">
        <p14:creationId xmlns:p14="http://schemas.microsoft.com/office/powerpoint/2010/main" val="300384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-8.33333E-7 0.49352 " pathEditMode="relative" ptsTypes="AA">
                                      <p:cBhvr>
                                        <p:cTn id="22" dur="2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-0.0158 0.30463 " pathEditMode="relative" ptsTypes="AA">
                                      <p:cBhvr>
                                        <p:cTn id="26" dur="2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-0.08663 0.45162 " pathEditMode="relative" ptsTypes="AA">
                                      <p:cBhvr>
                                        <p:cTn id="30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-0.02361 0.16805 " pathEditMode="relative" ptsTypes="AA">
                                      <p:cBhvr>
                                        <p:cTn id="34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Count coins in tens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133600"/>
            <a:ext cx="8001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133600"/>
            <a:ext cx="8001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133600"/>
            <a:ext cx="8001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133600"/>
            <a:ext cx="8001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048000"/>
            <a:ext cx="8001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048000"/>
            <a:ext cx="8001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2133600"/>
            <a:ext cx="8001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048000"/>
            <a:ext cx="8001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048000"/>
            <a:ext cx="8001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0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048000"/>
            <a:ext cx="8001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7595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75 0.56615 " pathEditMode="relative" ptsTypes="AA">
                                      <p:cBhvr>
                                        <p:cTn id="16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75 0.56615 " pathEditMode="relative" ptsTypes="AA">
                                      <p:cBhvr>
                                        <p:cTn id="18" dur="2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46945E-18 -8.12211E-6 L -0.48334 0.36632 " pathEditMode="relative" ptsTypes="AA">
                                      <p:cBhvr>
                                        <p:cTn id="22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3.96855E-6 L -0.37708 0.3635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54" y="18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75 0.56615 " pathEditMode="relative" ptsTypes="AA">
                                      <p:cBhvr>
                                        <p:cTn id="40" dur="2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75 0.56615 " pathEditMode="relative" ptsTypes="AA">
                                      <p:cBhvr>
                                        <p:cTn id="42" dur="2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46945E-18 -8.12211E-6 L -0.48334 0.36632 " pathEditMode="relative" ptsTypes="AA">
                                      <p:cBhvr>
                                        <p:cTn id="46" dur="2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3.96855E-6 L -0.37708 0.3635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54" y="18178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75 0.56615 " pathEditMode="relative" ptsTypes="AA">
                                      <p:cBhvr>
                                        <p:cTn id="58" dur="2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75 0.56615 " pathEditMode="relative" ptsTypes="AA">
                                      <p:cBhvr>
                                        <p:cTn id="60" dur="2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Adding with coins</a:t>
            </a:r>
          </a:p>
        </p:txBody>
      </p:sp>
      <p:grpSp>
        <p:nvGrpSpPr>
          <p:cNvPr id="28675" name="Group 3"/>
          <p:cNvGrpSpPr>
            <a:grpSpLocks/>
          </p:cNvGrpSpPr>
          <p:nvPr/>
        </p:nvGrpSpPr>
        <p:grpSpPr bwMode="auto">
          <a:xfrm>
            <a:off x="2590800" y="3886200"/>
            <a:ext cx="1790700" cy="1104900"/>
            <a:chOff x="672" y="2448"/>
            <a:chExt cx="1128" cy="696"/>
          </a:xfrm>
        </p:grpSpPr>
        <p:pic>
          <p:nvPicPr>
            <p:cNvPr id="25609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2448"/>
              <a:ext cx="504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0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" y="2640"/>
              <a:ext cx="504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604" name="Text Box 6"/>
          <p:cNvSpPr txBox="1">
            <a:spLocks noChangeArrowheads="1"/>
          </p:cNvSpPr>
          <p:nvPr/>
        </p:nvSpPr>
        <p:spPr bwMode="auto">
          <a:xfrm>
            <a:off x="2438400" y="2667000"/>
            <a:ext cx="7924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3600"/>
              <a:t>20p  +  30p</a:t>
            </a:r>
          </a:p>
        </p:txBody>
      </p:sp>
      <p:grpSp>
        <p:nvGrpSpPr>
          <p:cNvPr id="28679" name="Group 7"/>
          <p:cNvGrpSpPr>
            <a:grpSpLocks/>
          </p:cNvGrpSpPr>
          <p:nvPr/>
        </p:nvGrpSpPr>
        <p:grpSpPr bwMode="auto">
          <a:xfrm>
            <a:off x="5791200" y="3657600"/>
            <a:ext cx="1790700" cy="1790700"/>
            <a:chOff x="2688" y="2304"/>
            <a:chExt cx="1128" cy="1128"/>
          </a:xfrm>
        </p:grpSpPr>
        <p:pic>
          <p:nvPicPr>
            <p:cNvPr id="25606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2304"/>
              <a:ext cx="504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07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8" y="2496"/>
              <a:ext cx="504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08" name="Picture 1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6" y="2928"/>
              <a:ext cx="504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18476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Adding tens and ones</a:t>
            </a:r>
          </a:p>
        </p:txBody>
      </p:sp>
      <p:grpSp>
        <p:nvGrpSpPr>
          <p:cNvPr id="29699" name="Group 3"/>
          <p:cNvGrpSpPr>
            <a:grpSpLocks/>
          </p:cNvGrpSpPr>
          <p:nvPr/>
        </p:nvGrpSpPr>
        <p:grpSpPr bwMode="auto">
          <a:xfrm>
            <a:off x="2514600" y="2590800"/>
            <a:ext cx="2025650" cy="2343150"/>
            <a:chOff x="624" y="1632"/>
            <a:chExt cx="1276" cy="1476"/>
          </a:xfrm>
        </p:grpSpPr>
        <p:pic>
          <p:nvPicPr>
            <p:cNvPr id="26635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8" y="1632"/>
              <a:ext cx="504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6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1824"/>
              <a:ext cx="504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7" name="Picture 6" descr="1p[1]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6" y="2208"/>
              <a:ext cx="364" cy="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6638" name="Picture 7" descr="1p[1]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" y="2304"/>
              <a:ext cx="364" cy="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6639" name="Picture 8" descr="1p[1]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2736"/>
              <a:ext cx="364" cy="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6640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8" y="1632"/>
              <a:ext cx="504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706" name="Group 10"/>
          <p:cNvGrpSpPr>
            <a:grpSpLocks/>
          </p:cNvGrpSpPr>
          <p:nvPr/>
        </p:nvGrpSpPr>
        <p:grpSpPr bwMode="auto">
          <a:xfrm>
            <a:off x="5791200" y="2819401"/>
            <a:ext cx="1568450" cy="2335213"/>
            <a:chOff x="2688" y="1776"/>
            <a:chExt cx="988" cy="1471"/>
          </a:xfrm>
        </p:grpSpPr>
        <p:pic>
          <p:nvPicPr>
            <p:cNvPr id="26629" name="Picture 11" descr="1p[1]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2" y="2448"/>
              <a:ext cx="364" cy="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grpSp>
          <p:nvGrpSpPr>
            <p:cNvPr id="26630" name="Group 12"/>
            <p:cNvGrpSpPr>
              <a:grpSpLocks/>
            </p:cNvGrpSpPr>
            <p:nvPr/>
          </p:nvGrpSpPr>
          <p:grpSpPr bwMode="auto">
            <a:xfrm>
              <a:off x="3312" y="1968"/>
              <a:ext cx="364" cy="1279"/>
              <a:chOff x="108892800" y="111165150"/>
              <a:chExt cx="577944" cy="2029620"/>
            </a:xfrm>
          </p:grpSpPr>
          <p:pic>
            <p:nvPicPr>
              <p:cNvPr id="26632" name="Picture 13" descr="1p[1]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892800" y="111165150"/>
                <a:ext cx="577944" cy="5896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in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</p:pic>
          <p:pic>
            <p:nvPicPr>
              <p:cNvPr id="26633" name="Picture 14" descr="1p[1]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892800" y="111957150"/>
                <a:ext cx="577944" cy="5896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in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</p:pic>
          <p:pic>
            <p:nvPicPr>
              <p:cNvPr id="26634" name="Picture 15" descr="1p[1]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892800" y="112605150"/>
                <a:ext cx="577944" cy="5896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in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CCCCCC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26631" name="Picture 1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8" y="1776"/>
              <a:ext cx="504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3797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16" t="17584" r="65103" b="26857"/>
          <a:stretch>
            <a:fillRect/>
          </a:stretch>
        </p:blipFill>
        <p:spPr bwMode="auto">
          <a:xfrm>
            <a:off x="3962400" y="0"/>
            <a:ext cx="4586288" cy="6553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971800"/>
            <a:ext cx="8001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748" name="Group 4"/>
          <p:cNvGrpSpPr>
            <a:grpSpLocks/>
          </p:cNvGrpSpPr>
          <p:nvPr/>
        </p:nvGrpSpPr>
        <p:grpSpPr bwMode="auto">
          <a:xfrm>
            <a:off x="4343400" y="838200"/>
            <a:ext cx="1790700" cy="1638300"/>
            <a:chOff x="1776" y="480"/>
            <a:chExt cx="1128" cy="1032"/>
          </a:xfrm>
        </p:grpSpPr>
        <p:pic>
          <p:nvPicPr>
            <p:cNvPr id="27662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" y="1008"/>
              <a:ext cx="504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3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0" y="480"/>
              <a:ext cx="504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64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6" y="480"/>
              <a:ext cx="504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1752" name="Group 8"/>
          <p:cNvGrpSpPr>
            <a:grpSpLocks/>
          </p:cNvGrpSpPr>
          <p:nvPr/>
        </p:nvGrpSpPr>
        <p:grpSpPr bwMode="auto">
          <a:xfrm>
            <a:off x="6553200" y="990600"/>
            <a:ext cx="1797050" cy="971550"/>
            <a:chOff x="3072" y="768"/>
            <a:chExt cx="1132" cy="612"/>
          </a:xfrm>
        </p:grpSpPr>
        <p:pic>
          <p:nvPicPr>
            <p:cNvPr id="27659" name="Picture 9" descr="1p[1]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0" y="1008"/>
              <a:ext cx="364" cy="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7660" name="Picture 10" descr="1p[1]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2" y="816"/>
              <a:ext cx="364" cy="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7661" name="Picture 11" descr="1p[1]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6" y="768"/>
              <a:ext cx="364" cy="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</p:grpSp>
      <p:grpSp>
        <p:nvGrpSpPr>
          <p:cNvPr id="31756" name="Group 12"/>
          <p:cNvGrpSpPr>
            <a:grpSpLocks/>
          </p:cNvGrpSpPr>
          <p:nvPr/>
        </p:nvGrpSpPr>
        <p:grpSpPr bwMode="auto">
          <a:xfrm>
            <a:off x="6858000" y="2895600"/>
            <a:ext cx="1339850" cy="1352550"/>
            <a:chOff x="3264" y="1680"/>
            <a:chExt cx="844" cy="852"/>
          </a:xfrm>
        </p:grpSpPr>
        <p:pic>
          <p:nvPicPr>
            <p:cNvPr id="27655" name="Picture 13" descr="1p[1]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2112"/>
              <a:ext cx="364" cy="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7656" name="Picture 14" descr="1p[1]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4" y="2160"/>
              <a:ext cx="364" cy="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7657" name="Picture 15" descr="1p[1]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1680"/>
              <a:ext cx="364" cy="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27658" name="Picture 16" descr="1p[1]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4" y="1680"/>
              <a:ext cx="364" cy="3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5143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61693E-6 L -0.02326 0.5176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" y="258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89452E-6 L -0.04827 0.3789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3" y="189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46945E-18 -2.85219E-6 L 0.01667 0.55517 " pathEditMode="relative" ptsTypes="AA">
                                      <p:cBhvr>
                                        <p:cTn id="30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53158E-6 L -0.03542 0.3525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1" y="176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75" t="8757" r="32562" b="4630"/>
          <a:stretch>
            <a:fillRect/>
          </a:stretch>
        </p:blipFill>
        <p:spPr bwMode="auto">
          <a:xfrm>
            <a:off x="3935414" y="549276"/>
            <a:ext cx="4084637" cy="585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9" name="Picture 3" descr="bone_dic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1" t="12500" r="13768" b="21875"/>
          <a:stretch>
            <a:fillRect/>
          </a:stretch>
        </p:blipFill>
        <p:spPr bwMode="auto">
          <a:xfrm>
            <a:off x="8759826" y="908050"/>
            <a:ext cx="111442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Oval 4"/>
          <p:cNvSpPr>
            <a:spLocks noChangeArrowheads="1"/>
          </p:cNvSpPr>
          <p:nvPr/>
        </p:nvSpPr>
        <p:spPr bwMode="auto">
          <a:xfrm>
            <a:off x="9264651" y="2708276"/>
            <a:ext cx="512763" cy="549275"/>
          </a:xfrm>
          <a:prstGeom prst="ellipse">
            <a:avLst/>
          </a:prstGeom>
          <a:solidFill>
            <a:srgbClr val="FFCC00"/>
          </a:solidFill>
          <a:ln w="9525" algn="in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9701" name="Oval 5"/>
          <p:cNvSpPr>
            <a:spLocks noChangeArrowheads="1"/>
          </p:cNvSpPr>
          <p:nvPr/>
        </p:nvSpPr>
        <p:spPr bwMode="auto">
          <a:xfrm>
            <a:off x="8616951" y="2133601"/>
            <a:ext cx="512763" cy="549275"/>
          </a:xfrm>
          <a:prstGeom prst="ellipse">
            <a:avLst/>
          </a:prstGeom>
          <a:solidFill>
            <a:srgbClr val="009900"/>
          </a:solidFill>
          <a:ln w="9525" algn="in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 rot="4082554">
            <a:off x="1823245" y="834232"/>
            <a:ext cx="1908175" cy="10461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 rot="4082554">
            <a:off x="2039145" y="1050132"/>
            <a:ext cx="1908175" cy="10461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 rot="4082554">
            <a:off x="1920082" y="1339057"/>
            <a:ext cx="1908175" cy="104616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 rot="4082554">
            <a:off x="1607345" y="4291807"/>
            <a:ext cx="1908175" cy="104616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 rot="4082554">
            <a:off x="1823245" y="4507707"/>
            <a:ext cx="1908175" cy="104616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9707" name="Rectangle 11"/>
          <p:cNvSpPr>
            <a:spLocks noChangeArrowheads="1"/>
          </p:cNvSpPr>
          <p:nvPr/>
        </p:nvSpPr>
        <p:spPr bwMode="auto">
          <a:xfrm rot="4082554">
            <a:off x="1704182" y="4796632"/>
            <a:ext cx="1908175" cy="1046162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" name="TextBox 1"/>
          <p:cNvSpPr txBox="1"/>
          <p:nvPr/>
        </p:nvSpPr>
        <p:spPr>
          <a:xfrm>
            <a:off x="8616951" y="3765653"/>
            <a:ext cx="34255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The Owl and Pussycat Game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97888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/>
          <p:cNvGrpSpPr>
            <a:grpSpLocks/>
          </p:cNvGrpSpPr>
          <p:nvPr/>
        </p:nvGrpSpPr>
        <p:grpSpPr bwMode="auto">
          <a:xfrm>
            <a:off x="2855914" y="1125539"/>
            <a:ext cx="6624637" cy="4967287"/>
            <a:chOff x="107303295" y="109367580"/>
            <a:chExt cx="1908000" cy="1620000"/>
          </a:xfrm>
        </p:grpSpPr>
        <p:sp>
          <p:nvSpPr>
            <p:cNvPr id="30723" name="Rectangle 3"/>
            <p:cNvSpPr>
              <a:spLocks noChangeArrowheads="1"/>
            </p:cNvSpPr>
            <p:nvPr/>
          </p:nvSpPr>
          <p:spPr bwMode="auto">
            <a:xfrm>
              <a:off x="107303295" y="109367580"/>
              <a:ext cx="1908000" cy="162000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6000" b="1">
                  <a:solidFill>
                    <a:srgbClr val="000000"/>
                  </a:solidFill>
                  <a:latin typeface="Arial Rounded MT Bold" panose="020F0704030504030204" pitchFamily="34" charset="0"/>
                </a:rPr>
                <a:t>What is 13 more than 10?</a:t>
              </a:r>
            </a:p>
          </p:txBody>
        </p:sp>
        <p:sp>
          <p:nvSpPr>
            <p:cNvPr id="30724" name="Line 4"/>
            <p:cNvSpPr>
              <a:spLocks noChangeShapeType="1"/>
            </p:cNvSpPr>
            <p:nvPr/>
          </p:nvSpPr>
          <p:spPr bwMode="auto">
            <a:xfrm>
              <a:off x="107303295" y="110339580"/>
              <a:ext cx="1908000" cy="0"/>
            </a:xfrm>
            <a:prstGeom prst="line">
              <a:avLst/>
            </a:prstGeom>
            <a:noFill/>
            <a:ln w="9525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/>
            <a:p>
              <a:endParaRPr lang="en-GB"/>
            </a:p>
          </p:txBody>
        </p:sp>
        <p:sp>
          <p:nvSpPr>
            <p:cNvPr id="30725" name="Rectangle 5"/>
            <p:cNvSpPr>
              <a:spLocks noChangeArrowheads="1"/>
            </p:cNvSpPr>
            <p:nvPr/>
          </p:nvSpPr>
          <p:spPr bwMode="auto">
            <a:xfrm>
              <a:off x="108635295" y="110411580"/>
              <a:ext cx="540000" cy="50400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3600">
                  <a:solidFill>
                    <a:srgbClr val="000000"/>
                  </a:solidFill>
                  <a:latin typeface="Arial Rounded MT Bold" panose="020F0704030504030204" pitchFamily="34" charset="0"/>
                </a:rPr>
                <a:t>Answer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3600">
                  <a:solidFill>
                    <a:srgbClr val="000000"/>
                  </a:solidFill>
                  <a:latin typeface="Arial Rounded MT Bold" panose="020F0704030504030204" pitchFamily="34" charset="0"/>
                </a:rPr>
                <a:t>23</a:t>
              </a:r>
              <a:endParaRPr lang="en-GB" altLang="en-US" sz="3600">
                <a:latin typeface="Arial Rounded MT Bold" panose="020F0704030504030204" pitchFamily="34" charset="0"/>
              </a:endParaRPr>
            </a:p>
          </p:txBody>
        </p:sp>
        <p:sp>
          <p:nvSpPr>
            <p:cNvPr id="30726" name="Rectangle 6"/>
            <p:cNvSpPr>
              <a:spLocks noChangeArrowheads="1"/>
            </p:cNvSpPr>
            <p:nvPr/>
          </p:nvSpPr>
          <p:spPr bwMode="auto">
            <a:xfrm>
              <a:off x="107303295" y="110411580"/>
              <a:ext cx="1260000" cy="432000"/>
            </a:xfrm>
            <a:prstGeom prst="rect">
              <a:avLst/>
            </a:prstGeom>
            <a:noFill/>
            <a:ln w="9525" algn="in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i="1">
                  <a:solidFill>
                    <a:srgbClr val="000000"/>
                  </a:solidFill>
                  <a:latin typeface="Arial Rounded MT Bold" panose="020F0704030504030204" pitchFamily="34" charset="0"/>
                </a:rPr>
                <a:t>If you got it right move on 3 spaces</a:t>
              </a:r>
              <a:endParaRPr lang="en-GB" altLang="en-US">
                <a:latin typeface="Arial Rounded MT Bold" panose="020F07040305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952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3287713" y="908051"/>
            <a:ext cx="6337300" cy="5184775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400">
              <a:solidFill>
                <a:srgbClr val="000000"/>
              </a:solidFill>
              <a:latin typeface="Arial Rounded MT Bold" panose="020F07040305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400">
              <a:solidFill>
                <a:srgbClr val="000000"/>
              </a:solidFill>
              <a:latin typeface="Arial Rounded MT Bold" panose="020F070403050403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rgbClr val="000000"/>
                </a:solidFill>
                <a:latin typeface="Arial Rounded MT Bold" panose="020F0704030504030204" pitchFamily="34" charset="0"/>
              </a:rPr>
              <a:t>Tell your opponent the names of 3 of your friends.</a:t>
            </a:r>
            <a:endParaRPr lang="en-GB" altLang="en-US" sz="660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01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4056"/>
            <a:ext cx="10515600" cy="1325563"/>
          </a:xfrm>
        </p:spPr>
        <p:txBody>
          <a:bodyPr/>
          <a:lstStyle/>
          <a:p>
            <a:r>
              <a:rPr lang="en-GB" dirty="0" smtClean="0"/>
              <a:t>Evaluation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29495"/>
            <a:ext cx="10515600" cy="5448726"/>
          </a:xfrm>
        </p:spPr>
        <p:txBody>
          <a:bodyPr>
            <a:noAutofit/>
          </a:bodyPr>
          <a:lstStyle/>
          <a:p>
            <a:r>
              <a:rPr lang="en-GB" sz="2700" dirty="0" smtClean="0"/>
              <a:t>Homework task: play the Owl and Pussycat game every week with the cards given. This week you have addition cards. Each week you will be given different cards.</a:t>
            </a:r>
          </a:p>
          <a:p>
            <a:r>
              <a:rPr lang="en-GB" sz="2700" dirty="0" smtClean="0"/>
              <a:t>Complete the game score card every week and stick in to the maths passport book. Please add any comments to help us monitor progress.</a:t>
            </a:r>
          </a:p>
          <a:p>
            <a:r>
              <a:rPr lang="en-GB" sz="2700" dirty="0" smtClean="0"/>
              <a:t>Please </a:t>
            </a:r>
            <a:r>
              <a:rPr lang="en-GB" sz="2700" dirty="0"/>
              <a:t>fill in the evaluation form before you leave- we need to know if you are inspired! If you are, then please complete the Parent View Page on the </a:t>
            </a:r>
            <a:r>
              <a:rPr lang="en-GB" sz="2700" dirty="0" smtClean="0"/>
              <a:t>website.</a:t>
            </a:r>
          </a:p>
          <a:p>
            <a:r>
              <a:rPr lang="en-GB" sz="2700" smtClean="0"/>
              <a:t>Perhaps </a:t>
            </a:r>
            <a:r>
              <a:rPr lang="en-GB" sz="2700" dirty="0" smtClean="0"/>
              <a:t>you could show your engagement by being involved more in school events- PTA ? </a:t>
            </a:r>
            <a:r>
              <a:rPr lang="en-GB" sz="2700" dirty="0" err="1" smtClean="0"/>
              <a:t>Figsbury</a:t>
            </a:r>
            <a:r>
              <a:rPr lang="en-GB" sz="2700" dirty="0" smtClean="0"/>
              <a:t> Challenge? Cake sales? Reading buddy? </a:t>
            </a:r>
          </a:p>
          <a:p>
            <a:r>
              <a:rPr lang="en-GB" sz="2700" dirty="0" smtClean="0"/>
              <a:t>Will you become a Family </a:t>
            </a:r>
            <a:r>
              <a:rPr lang="en-GB" sz="2700" dirty="0"/>
              <a:t>L</a:t>
            </a:r>
            <a:r>
              <a:rPr lang="en-GB" sz="2700" dirty="0" smtClean="0"/>
              <a:t>earner and encourage your child to become one too?</a:t>
            </a:r>
            <a:endParaRPr lang="en-GB" sz="2700" dirty="0"/>
          </a:p>
        </p:txBody>
      </p:sp>
    </p:spTree>
    <p:extLst>
      <p:ext uri="{BB962C8B-B14F-4D97-AF65-F5344CB8AC3E}">
        <p14:creationId xmlns:p14="http://schemas.microsoft.com/office/powerpoint/2010/main" val="149066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1015</TotalTime>
  <Words>1792</Words>
  <Application>Microsoft Office PowerPoint</Application>
  <PresentationFormat>Widescreen</PresentationFormat>
  <Paragraphs>224</Paragraphs>
  <Slides>39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Arial Rounded MT Bold</vt:lpstr>
      <vt:lpstr>Calibri</vt:lpstr>
      <vt:lpstr>Calibri Light</vt:lpstr>
      <vt:lpstr>Times New Roman</vt:lpstr>
      <vt:lpstr>Office Theme</vt:lpstr>
      <vt:lpstr>The Impact of Parental Involvement on Pupil Achievement</vt:lpstr>
      <vt:lpstr>Aims of these sessions</vt:lpstr>
      <vt:lpstr>Recent thoughts on parenting</vt:lpstr>
      <vt:lpstr>Professor Charles Desforges</vt:lpstr>
      <vt:lpstr>PowerPoint Presentation</vt:lpstr>
      <vt:lpstr>PowerPoint Presentation</vt:lpstr>
      <vt:lpstr>Effects of parents v effect of schools  (2002 Sacker et al)</vt:lpstr>
      <vt:lpstr>The Impact of Parents’ Involvement on Children’s Education (DSCF 2008 research findings):</vt:lpstr>
      <vt:lpstr>       How to be a Modern Father (The Times -February 6 2016) </vt:lpstr>
      <vt:lpstr>Childrens’ Plan (DCSF 2007 research findings):</vt:lpstr>
      <vt:lpstr>How can parents get more engaged?</vt:lpstr>
      <vt:lpstr>The Impact programme: The background</vt:lpstr>
      <vt:lpstr>PowerPoint Presentation</vt:lpstr>
      <vt:lpstr>PowerPoint Presentation</vt:lpstr>
      <vt:lpstr>PowerPoint Presentation</vt:lpstr>
      <vt:lpstr>Year 2 New Curriculum + and -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Count coins in tens</vt:lpstr>
      <vt:lpstr>Adding with coins</vt:lpstr>
      <vt:lpstr>Adding tens and ones</vt:lpstr>
      <vt:lpstr>PowerPoint Presentation</vt:lpstr>
      <vt:lpstr>PowerPoint Presentation</vt:lpstr>
      <vt:lpstr>PowerPoint Presentation</vt:lpstr>
      <vt:lpstr>PowerPoint Presentation</vt:lpstr>
      <vt:lpstr>Evaluation</vt:lpstr>
    </vt:vector>
  </TitlesOfParts>
  <Company>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impact of Parental Involvement on Pupil Achievement</dc:title>
  <dc:creator>Philippa Carter</dc:creator>
  <cp:lastModifiedBy>Philippa Carter</cp:lastModifiedBy>
  <cp:revision>65</cp:revision>
  <dcterms:created xsi:type="dcterms:W3CDTF">2016-02-03T15:04:36Z</dcterms:created>
  <dcterms:modified xsi:type="dcterms:W3CDTF">2016-03-13T19:29:35Z</dcterms:modified>
</cp:coreProperties>
</file>