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4" r:id="rId8"/>
    <p:sldId id="262" r:id="rId9"/>
    <p:sldId id="263" r:id="rId10"/>
    <p:sldId id="265" r:id="rId11"/>
  </p:sldIdLst>
  <p:sldSz cx="12192000" cy="6858000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87098094-69F1-4824-A22F-F7F3942A085B}" type="datetimeFigureOut">
              <a:rPr lang="en-GB" smtClean="0"/>
              <a:t>06/02/2018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DA678DAB-CBFD-48B2-9EDC-11D5B4B3ED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18266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098094-69F1-4824-A22F-F7F3942A085B}" type="datetimeFigureOut">
              <a:rPr lang="en-GB" smtClean="0"/>
              <a:t>06/02/2018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78DAB-CBFD-48B2-9EDC-11D5B4B3ED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455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098094-69F1-4824-A22F-F7F3942A085B}" type="datetimeFigureOut">
              <a:rPr lang="en-GB" smtClean="0"/>
              <a:t>06/02/2018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78DAB-CBFD-48B2-9EDC-11D5B4B3ED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70417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098094-69F1-4824-A22F-F7F3942A085B}" type="datetimeFigureOut">
              <a:rPr lang="en-GB" smtClean="0"/>
              <a:t>06/02/2018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78DAB-CBFD-48B2-9EDC-11D5B4B3ED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87879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098094-69F1-4824-A22F-F7F3942A085B}" type="datetimeFigureOut">
              <a:rPr lang="en-GB" smtClean="0"/>
              <a:t>06/02/2018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78DAB-CBFD-48B2-9EDC-11D5B4B3ED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99959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098094-69F1-4824-A22F-F7F3942A085B}" type="datetimeFigureOut">
              <a:rPr lang="en-GB" smtClean="0"/>
              <a:t>06/02/2018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78DAB-CBFD-48B2-9EDC-11D5B4B3ED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95747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098094-69F1-4824-A22F-F7F3942A085B}" type="datetimeFigureOut">
              <a:rPr lang="en-GB" smtClean="0"/>
              <a:t>06/02/2018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78DAB-CBFD-48B2-9EDC-11D5B4B3ED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33653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098094-69F1-4824-A22F-F7F3942A085B}" type="datetimeFigureOut">
              <a:rPr lang="en-GB" smtClean="0"/>
              <a:t>06/02/2018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78DAB-CBFD-48B2-9EDC-11D5B4B3ED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7479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098094-69F1-4824-A22F-F7F3942A085B}" type="datetimeFigureOut">
              <a:rPr lang="en-GB" smtClean="0"/>
              <a:t>06/02/2018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78DAB-CBFD-48B2-9EDC-11D5B4B3ED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12903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098094-69F1-4824-A22F-F7F3942A085B}" type="datetimeFigureOut">
              <a:rPr lang="en-GB" smtClean="0"/>
              <a:t>06/02/2018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78DAB-CBFD-48B2-9EDC-11D5B4B3ED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51621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098094-69F1-4824-A22F-F7F3942A085B}" type="datetimeFigureOut">
              <a:rPr lang="en-GB" smtClean="0"/>
              <a:t>06/02/2018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78DAB-CBFD-48B2-9EDC-11D5B4B3ED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11292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098094-69F1-4824-A22F-F7F3942A085B}" type="datetimeFigureOut">
              <a:rPr lang="en-GB" smtClean="0"/>
              <a:t>06/02/2018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78DAB-CBFD-48B2-9EDC-11D5B4B3ED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335624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098094-69F1-4824-A22F-F7F3942A085B}" type="datetimeFigureOut">
              <a:rPr lang="en-GB" smtClean="0"/>
              <a:t>06/02/2018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78DAB-CBFD-48B2-9EDC-11D5B4B3ED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368682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098094-69F1-4824-A22F-F7F3942A085B}" type="datetimeFigureOut">
              <a:rPr lang="en-GB" smtClean="0"/>
              <a:t>06/02/2018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78DAB-CBFD-48B2-9EDC-11D5B4B3ED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095936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098094-69F1-4824-A22F-F7F3942A085B}" type="datetimeFigureOut">
              <a:rPr lang="en-GB" smtClean="0"/>
              <a:t>06/02/2018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78DAB-CBFD-48B2-9EDC-11D5B4B3ED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287609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87098094-69F1-4824-A22F-F7F3942A085B}" type="datetimeFigureOut">
              <a:rPr lang="en-GB" smtClean="0"/>
              <a:t>06/02/2018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78DAB-CBFD-48B2-9EDC-11D5B4B3ED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116747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87098094-69F1-4824-A22F-F7F3942A085B}" type="datetimeFigureOut">
              <a:rPr lang="en-GB" smtClean="0"/>
              <a:t>06/02/2018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78DAB-CBFD-48B2-9EDC-11D5B4B3ED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93742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87098094-69F1-4824-A22F-F7F3942A085B}" type="datetimeFigureOut">
              <a:rPr lang="en-GB" smtClean="0"/>
              <a:t>06/02/2018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DA678DAB-CBFD-48B2-9EDC-11D5B4B3ED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69323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Year 1 and 2 Maths Workshop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225999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 smtClean="0"/>
              <a:t>Aims of the session:</a:t>
            </a:r>
            <a:endParaRPr lang="en-GB" b="1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77389" y="2374265"/>
            <a:ext cx="10515600" cy="3752215"/>
          </a:xfrm>
        </p:spPr>
        <p:txBody>
          <a:bodyPr/>
          <a:lstStyle/>
          <a:p>
            <a:r>
              <a:rPr lang="en-GB" dirty="0" smtClean="0"/>
              <a:t>To understand the age related expectations for your child and address misconceptions</a:t>
            </a:r>
          </a:p>
          <a:p>
            <a:r>
              <a:rPr lang="en-GB" dirty="0" smtClean="0"/>
              <a:t>To understand what Mastery is and the benefits of it</a:t>
            </a:r>
          </a:p>
          <a:p>
            <a:r>
              <a:rPr lang="en-GB" dirty="0" smtClean="0"/>
              <a:t>To look at new models linked to Mastery</a:t>
            </a:r>
          </a:p>
          <a:p>
            <a:r>
              <a:rPr lang="en-GB" dirty="0" smtClean="0"/>
              <a:t>To work with your child on Mastery tasks</a:t>
            </a:r>
          </a:p>
          <a:p>
            <a:r>
              <a:rPr lang="en-GB" dirty="0" smtClean="0"/>
              <a:t>To feel more confident supporting your child with maths at home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035157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94474" y="0"/>
            <a:ext cx="8785994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80308" y="6113551"/>
            <a:ext cx="10515600" cy="575401"/>
          </a:xfrm>
        </p:spPr>
        <p:txBody>
          <a:bodyPr>
            <a:normAutofit/>
          </a:bodyPr>
          <a:lstStyle/>
          <a:p>
            <a:r>
              <a:rPr lang="en-GB" sz="2800" b="1" u="sng" dirty="0" smtClean="0">
                <a:solidFill>
                  <a:schemeClr val="tx1"/>
                </a:solidFill>
              </a:rPr>
              <a:t>Year 1 End of Year Expectation</a:t>
            </a:r>
            <a:endParaRPr lang="en-GB" sz="2800" b="1" u="sng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3885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40526" y="152512"/>
            <a:ext cx="9757954" cy="643024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53400" y="5982154"/>
            <a:ext cx="3838303" cy="875846"/>
          </a:xfrm>
        </p:spPr>
        <p:txBody>
          <a:bodyPr>
            <a:normAutofit/>
          </a:bodyPr>
          <a:lstStyle/>
          <a:p>
            <a:r>
              <a:rPr lang="en-GB" sz="2400" b="1" u="sng" dirty="0" smtClean="0">
                <a:solidFill>
                  <a:schemeClr val="tx1"/>
                </a:solidFill>
              </a:rPr>
              <a:t>Year 2 End of Year Expectation</a:t>
            </a:r>
            <a:endParaRPr lang="en-GB" sz="2400" b="1" u="sng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49062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 smtClean="0"/>
              <a:t>Mastery – What is it?</a:t>
            </a:r>
            <a:endParaRPr lang="en-GB" b="1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Mastery in Maths is being able to understand and apply knowledge to different contexts and situations. 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It can also be explaining thought processes, as well as, proving and giving reasons for answers. 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This approach aims to broaden children’s understanding of a concept, enabling them to use what they know in new situations.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227873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 smtClean="0"/>
              <a:t>Stages of Mastery</a:t>
            </a:r>
            <a:endParaRPr lang="en-GB" b="1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1" dirty="0" smtClean="0"/>
              <a:t>Fluency </a:t>
            </a:r>
            <a:r>
              <a:rPr lang="en-GB" dirty="0" smtClean="0"/>
              <a:t>in Maths happens when children can answer questions accurately using recall of Mathematical facts.</a:t>
            </a:r>
            <a:endParaRPr lang="en-GB" b="1" dirty="0" smtClean="0"/>
          </a:p>
          <a:p>
            <a:pPr marL="0" indent="0">
              <a:buNone/>
            </a:pPr>
            <a:endParaRPr lang="en-GB" dirty="0" smtClean="0"/>
          </a:p>
          <a:p>
            <a:r>
              <a:rPr lang="en-GB" b="1" dirty="0" smtClean="0"/>
              <a:t>Reasoning </a:t>
            </a:r>
            <a:r>
              <a:rPr lang="en-GB" dirty="0" smtClean="0"/>
              <a:t>is when a child can explain what they have done and why, or prove that something is or isn’t correct.</a:t>
            </a:r>
            <a:endParaRPr lang="en-GB" b="1" dirty="0" smtClean="0"/>
          </a:p>
          <a:p>
            <a:pPr marL="0" indent="0">
              <a:buNone/>
            </a:pPr>
            <a:endParaRPr lang="en-GB" dirty="0" smtClean="0"/>
          </a:p>
          <a:p>
            <a:r>
              <a:rPr lang="en-GB" b="1" dirty="0" smtClean="0"/>
              <a:t>Problem solving </a:t>
            </a:r>
            <a:r>
              <a:rPr lang="en-GB" dirty="0" smtClean="0"/>
              <a:t>is applying their knowledge and understanding to multi-step problems.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4174000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 smtClean="0"/>
              <a:t>Stages of Teaching</a:t>
            </a:r>
            <a:endParaRPr lang="en-GB" b="1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Maths learning should follow a process, moving through each stage when the child is ready.</a:t>
            </a:r>
          </a:p>
          <a:p>
            <a:r>
              <a:rPr lang="en-GB" dirty="0" smtClean="0"/>
              <a:t>If the child is moved too quickly through the concrete and pictorial stage of their learning, this could affect understanding in later years. </a:t>
            </a:r>
            <a:endParaRPr lang="en-GB" dirty="0"/>
          </a:p>
        </p:txBody>
      </p:sp>
      <p:sp>
        <p:nvSpPr>
          <p:cNvPr id="4" name="Oval 3"/>
          <p:cNvSpPr/>
          <p:nvPr/>
        </p:nvSpPr>
        <p:spPr>
          <a:xfrm>
            <a:off x="2390503" y="3918857"/>
            <a:ext cx="1737360" cy="181573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Oval 4"/>
          <p:cNvSpPr/>
          <p:nvPr/>
        </p:nvSpPr>
        <p:spPr>
          <a:xfrm>
            <a:off x="5227320" y="3918856"/>
            <a:ext cx="1737360" cy="181573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/>
          <p:cNvSpPr/>
          <p:nvPr/>
        </p:nvSpPr>
        <p:spPr>
          <a:xfrm>
            <a:off x="8064137" y="3918855"/>
            <a:ext cx="1737360" cy="181573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2534194" y="4635523"/>
            <a:ext cx="14499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Concrete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5371011" y="4642057"/>
            <a:ext cx="14499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Pictorial</a:t>
            </a:r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8207828" y="4635523"/>
            <a:ext cx="14499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Abstract</a:t>
            </a:r>
            <a:endParaRPr lang="en-GB" dirty="0"/>
          </a:p>
        </p:txBody>
      </p:sp>
      <p:sp>
        <p:nvSpPr>
          <p:cNvPr id="10" name="Right Arrow 9"/>
          <p:cNvSpPr/>
          <p:nvPr/>
        </p:nvSpPr>
        <p:spPr>
          <a:xfrm>
            <a:off x="4127863" y="4642057"/>
            <a:ext cx="1099457" cy="398420"/>
          </a:xfrm>
          <a:prstGeom prst="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ight Arrow 10"/>
          <p:cNvSpPr/>
          <p:nvPr/>
        </p:nvSpPr>
        <p:spPr>
          <a:xfrm>
            <a:off x="6964680" y="4627513"/>
            <a:ext cx="1099457" cy="398420"/>
          </a:xfrm>
          <a:prstGeom prst="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070933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 smtClean="0"/>
              <a:t>Focus: Place Value</a:t>
            </a:r>
            <a:endParaRPr lang="en-GB" b="1" u="sng" dirty="0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Sort the questions in Fluency, Reasoning and Problem Solving.</a:t>
            </a:r>
          </a:p>
          <a:p>
            <a:endParaRPr lang="en-GB" dirty="0"/>
          </a:p>
          <a:p>
            <a:r>
              <a:rPr lang="en-GB" dirty="0" smtClean="0"/>
              <a:t>Have a go at answering one or all of the questions.</a:t>
            </a:r>
          </a:p>
          <a:p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258445827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11863" t="850"/>
          <a:stretch/>
        </p:blipFill>
        <p:spPr>
          <a:xfrm>
            <a:off x="7027817" y="3073925"/>
            <a:ext cx="4896123" cy="189411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1664" r="2520"/>
          <a:stretch/>
        </p:blipFill>
        <p:spPr>
          <a:xfrm>
            <a:off x="653143" y="2709591"/>
            <a:ext cx="2978331" cy="327735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/>
          <a:srcRect l="3627" t="2612" r="5829" b="1"/>
          <a:stretch/>
        </p:blipFill>
        <p:spPr>
          <a:xfrm>
            <a:off x="3807822" y="3030581"/>
            <a:ext cx="3043647" cy="3381615"/>
          </a:xfrm>
          <a:prstGeom prst="rect">
            <a:avLst/>
          </a:prstGeom>
        </p:spPr>
      </p:pic>
      <p:sp>
        <p:nvSpPr>
          <p:cNvPr id="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 smtClean="0"/>
              <a:t>Activity 1</a:t>
            </a:r>
            <a:endParaRPr lang="en-GB" b="1" u="sng" dirty="0"/>
          </a:p>
        </p:txBody>
      </p:sp>
    </p:spTree>
    <p:extLst>
      <p:ext uri="{BB962C8B-B14F-4D97-AF65-F5344CB8AC3E}">
        <p14:creationId xmlns:p14="http://schemas.microsoft.com/office/powerpoint/2010/main" val="37185107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 smtClean="0"/>
              <a:t>Any questions?</a:t>
            </a:r>
            <a:endParaRPr lang="en-GB" b="1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439578"/>
            <a:ext cx="10515600" cy="4731929"/>
          </a:xfrm>
        </p:spPr>
        <p:txBody>
          <a:bodyPr>
            <a:normAutofit/>
          </a:bodyPr>
          <a:lstStyle/>
          <a:p>
            <a:r>
              <a:rPr lang="en-GB" dirty="0" smtClean="0"/>
              <a:t>We would now like to invite you to work with your child for about 20 minutes.</a:t>
            </a:r>
          </a:p>
          <a:p>
            <a:endParaRPr lang="en-GB" dirty="0" smtClean="0"/>
          </a:p>
          <a:p>
            <a:r>
              <a:rPr lang="en-GB" dirty="0" smtClean="0"/>
              <a:t>We have provided activities for you to work through following fluency, reasoning and problem solving.</a:t>
            </a:r>
          </a:p>
          <a:p>
            <a:endParaRPr lang="en-GB" dirty="0" smtClean="0"/>
          </a:p>
          <a:p>
            <a:r>
              <a:rPr lang="en-GB" dirty="0" smtClean="0"/>
              <a:t>Please talk through the questions with your child and discuss the process you are using to answer them. </a:t>
            </a:r>
            <a:endParaRPr lang="en-GB" dirty="0"/>
          </a:p>
          <a:p>
            <a:endParaRPr lang="en-GB" dirty="0" smtClean="0"/>
          </a:p>
          <a:p>
            <a:r>
              <a:rPr lang="en-GB" dirty="0" smtClean="0"/>
              <a:t>Please take any unfinished activities home with you to complete with your child.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782726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123</TotalTime>
  <Words>337</Words>
  <Application>Microsoft Office PowerPoint</Application>
  <PresentationFormat>Widescreen</PresentationFormat>
  <Paragraphs>40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Century Gothic</vt:lpstr>
      <vt:lpstr>Wingdings 3</vt:lpstr>
      <vt:lpstr>Ion Boardroom</vt:lpstr>
      <vt:lpstr>Year 1 and 2 Maths Workshop</vt:lpstr>
      <vt:lpstr>Aims of the session:</vt:lpstr>
      <vt:lpstr>Year 1 End of Year Expectation</vt:lpstr>
      <vt:lpstr>Year 2 End of Year Expectation</vt:lpstr>
      <vt:lpstr>Mastery – What is it?</vt:lpstr>
      <vt:lpstr>Stages of Mastery</vt:lpstr>
      <vt:lpstr>Stages of Teaching</vt:lpstr>
      <vt:lpstr>Focus: Place Value</vt:lpstr>
      <vt:lpstr>Activity 1</vt:lpstr>
      <vt:lpstr>Any questions?</vt:lpstr>
    </vt:vector>
  </TitlesOfParts>
  <Company>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1 and 2 Maths Workshop</dc:title>
  <dc:creator>Lauren Wright</dc:creator>
  <cp:lastModifiedBy>Kate Arrandale</cp:lastModifiedBy>
  <cp:revision>8</cp:revision>
  <cp:lastPrinted>2017-11-16T16:49:29Z</cp:lastPrinted>
  <dcterms:created xsi:type="dcterms:W3CDTF">2017-11-13T16:05:30Z</dcterms:created>
  <dcterms:modified xsi:type="dcterms:W3CDTF">2018-02-06T16:37:37Z</dcterms:modified>
</cp:coreProperties>
</file>