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7" r:id="rId2"/>
    <p:sldId id="258" r:id="rId3"/>
    <p:sldId id="275" r:id="rId4"/>
    <p:sldId id="273" r:id="rId5"/>
    <p:sldId id="259" r:id="rId6"/>
    <p:sldId id="260" r:id="rId7"/>
    <p:sldId id="265" r:id="rId8"/>
    <p:sldId id="277" r:id="rId9"/>
    <p:sldId id="278" r:id="rId10"/>
    <p:sldId id="274" r:id="rId11"/>
    <p:sldId id="276" r:id="rId12"/>
    <p:sldId id="269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BE4DC5-E4E6-49F2-A22B-7C568209B45C}" type="datetimeFigureOut">
              <a:rPr lang="en-GB" smtClean="0"/>
              <a:t>06/02/2018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778562-8946-4F09-8D90-D97E694672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5258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en-US" smtClean="0"/>
          </a:p>
        </p:txBody>
      </p:sp>
      <p:sp>
        <p:nvSpPr>
          <p:cNvPr id="614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C9DF582D-DABD-4CCA-9130-4DFCE14A95A4}" type="slidenum">
              <a:rPr lang="en-US" altLang="en-US"/>
              <a:pPr/>
              <a:t>2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528095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en-US" smtClean="0"/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CDEB6F59-D701-4571-8A7B-9261D5481DA0}" type="slidenum">
              <a:rPr lang="en-US" altLang="en-US"/>
              <a:pPr/>
              <a:t>9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420684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22562-E7C8-46E7-8064-745ECC875714}" type="datetimeFigureOut">
              <a:rPr lang="en-GB" smtClean="0"/>
              <a:t>06/02/2018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FEC66-4843-43B5-AE34-A2FE1DEEEA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3290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22562-E7C8-46E7-8064-745ECC875714}" type="datetimeFigureOut">
              <a:rPr lang="en-GB" smtClean="0"/>
              <a:t>06/02/2018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FEC66-4843-43B5-AE34-A2FE1DEEEA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34318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22562-E7C8-46E7-8064-745ECC875714}" type="datetimeFigureOut">
              <a:rPr lang="en-GB" smtClean="0"/>
              <a:t>06/02/2018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FEC66-4843-43B5-AE34-A2FE1DEEEA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74744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22562-E7C8-46E7-8064-745ECC875714}" type="datetimeFigureOut">
              <a:rPr lang="en-GB" smtClean="0"/>
              <a:t>06/02/2018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FEC66-4843-43B5-AE34-A2FE1DEEEA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55290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22562-E7C8-46E7-8064-745ECC875714}" type="datetimeFigureOut">
              <a:rPr lang="en-GB" smtClean="0"/>
              <a:t>06/02/2018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FEC66-4843-43B5-AE34-A2FE1DEEEA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10555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22562-E7C8-46E7-8064-745ECC875714}" type="datetimeFigureOut">
              <a:rPr lang="en-GB" smtClean="0"/>
              <a:t>06/02/2018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FEC66-4843-43B5-AE34-A2FE1DEEEA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82165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22562-E7C8-46E7-8064-745ECC875714}" type="datetimeFigureOut">
              <a:rPr lang="en-GB" smtClean="0"/>
              <a:t>06/02/2018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FEC66-4843-43B5-AE34-A2FE1DEEEA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83489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22562-E7C8-46E7-8064-745ECC875714}" type="datetimeFigureOut">
              <a:rPr lang="en-GB" smtClean="0"/>
              <a:t>06/02/2018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FEC66-4843-43B5-AE34-A2FE1DEEEA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54020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22562-E7C8-46E7-8064-745ECC875714}" type="datetimeFigureOut">
              <a:rPr lang="en-GB" smtClean="0"/>
              <a:t>06/02/2018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FEC66-4843-43B5-AE34-A2FE1DEEEA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0630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22562-E7C8-46E7-8064-745ECC875714}" type="datetimeFigureOut">
              <a:rPr lang="en-GB" smtClean="0"/>
              <a:t>06/02/2018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FEC66-4843-43B5-AE34-A2FE1DEEEA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45466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22562-E7C8-46E7-8064-745ECC875714}" type="datetimeFigureOut">
              <a:rPr lang="en-GB" smtClean="0"/>
              <a:t>06/02/2018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FEC66-4843-43B5-AE34-A2FE1DEEEA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61564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F22562-E7C8-46E7-8064-745ECC875714}" type="datetimeFigureOut">
              <a:rPr lang="en-GB" smtClean="0"/>
              <a:t>06/02/2018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EFEC66-4843-43B5-AE34-A2FE1DEEEA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7503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819400" y="2743200"/>
            <a:ext cx="6400800" cy="2273300"/>
          </a:xfrm>
          <a:effectLst>
            <a:outerShdw blurRad="63500" dist="46662" dir="2115817" algn="ctr" rotWithShape="0">
              <a:schemeClr val="bg2">
                <a:alpha val="74997"/>
              </a:schemeClr>
            </a:outerShdw>
          </a:effectLst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en-US" altLang="en-US" sz="6600" dirty="0">
                <a:latin typeface="+mn-lt"/>
              </a:rPr>
              <a:t>KS2 Mathematics Parents’ Workshop – Year 3/4</a:t>
            </a:r>
            <a:endParaRPr lang="en-GB" altLang="en-US" sz="6600" dirty="0">
              <a:latin typeface="+mn-lt"/>
            </a:endParaRPr>
          </a:p>
        </p:txBody>
      </p:sp>
      <p:pic>
        <p:nvPicPr>
          <p:cNvPr id="15362" name="Picture 2" descr="Image result for math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4850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4" name="Picture 4" descr="Image result for winterbourne earls primary schoo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22340" y="4966038"/>
            <a:ext cx="2069660" cy="1891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4249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/>
              <a:t>Aims of today</a:t>
            </a:r>
          </a:p>
        </p:txBody>
      </p:sp>
      <p:sp>
        <p:nvSpPr>
          <p:cNvPr id="512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 smtClean="0"/>
              <a:t>To get an insight into how </a:t>
            </a:r>
            <a:r>
              <a:rPr lang="en-US" altLang="en-US" dirty="0" err="1" smtClean="0"/>
              <a:t>Maths</a:t>
            </a:r>
            <a:r>
              <a:rPr lang="en-US" altLang="en-US" dirty="0" smtClean="0"/>
              <a:t> is taught in year 3/4.</a:t>
            </a:r>
          </a:p>
          <a:p>
            <a:r>
              <a:rPr lang="en-US" altLang="en-US" dirty="0" smtClean="0"/>
              <a:t>To understand mastery and what this means in the classroom.</a:t>
            </a:r>
          </a:p>
          <a:p>
            <a:r>
              <a:rPr lang="en-US" altLang="en-US" dirty="0" smtClean="0"/>
              <a:t>To introduce bar modelling.  </a:t>
            </a:r>
          </a:p>
          <a:p>
            <a:r>
              <a:rPr lang="en-US" altLang="en-US" dirty="0" smtClean="0"/>
              <a:t>To work with your child and take part in a variety of </a:t>
            </a:r>
            <a:r>
              <a:rPr lang="en-US" altLang="en-US" dirty="0" err="1"/>
              <a:t>M</a:t>
            </a:r>
            <a:r>
              <a:rPr lang="en-US" altLang="en-US" dirty="0" err="1" smtClean="0"/>
              <a:t>aths</a:t>
            </a:r>
            <a:r>
              <a:rPr lang="en-US" altLang="en-US" dirty="0" smtClean="0"/>
              <a:t> activities.</a:t>
            </a:r>
          </a:p>
          <a:p>
            <a:r>
              <a:rPr lang="en-US" altLang="en-US" dirty="0" smtClean="0"/>
              <a:t>To take away some ideas to support your children at home.</a:t>
            </a:r>
          </a:p>
          <a:p>
            <a:pPr marL="0" indent="0">
              <a:buNone/>
            </a:pPr>
            <a:r>
              <a:rPr lang="en-US" altLang="en-US" dirty="0" smtClean="0"/>
              <a:t> </a:t>
            </a:r>
          </a:p>
          <a:p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4146265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Stages of teaching</a:t>
            </a:r>
            <a:endParaRPr lang="en-GB" dirty="0"/>
          </a:p>
        </p:txBody>
      </p:sp>
      <p:pic>
        <p:nvPicPr>
          <p:cNvPr id="16386" name="Picture 2" descr="Image result for concrete pictorial abstrac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3687" y="4379855"/>
            <a:ext cx="6246056" cy="2250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8" name="Picture 4" descr="Image result for concrete pictorial abstrac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7262" y="1279380"/>
            <a:ext cx="7638757" cy="1788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0" name="Picture 6" descr="Image result for concrete pictorial abstract ks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606" y="2908831"/>
            <a:ext cx="4360154" cy="4299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3149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Part-part- whole</a:t>
            </a:r>
            <a:endParaRPr lang="en-GB" dirty="0"/>
          </a:p>
        </p:txBody>
      </p:sp>
      <p:pic>
        <p:nvPicPr>
          <p:cNvPr id="17410" name="Picture 2" descr="Image result for part part whole in circl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9720" y="3374386"/>
            <a:ext cx="28194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597747" y="2450343"/>
            <a:ext cx="4628271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3 + 4 = 7 </a:t>
            </a:r>
          </a:p>
          <a:p>
            <a:r>
              <a:rPr lang="en-GB" sz="3200" dirty="0" smtClean="0"/>
              <a:t>4 + 3 = 7 </a:t>
            </a:r>
          </a:p>
          <a:p>
            <a:r>
              <a:rPr lang="en-GB" sz="3200" dirty="0" smtClean="0"/>
              <a:t>7 = 4 + 3</a:t>
            </a:r>
          </a:p>
          <a:p>
            <a:r>
              <a:rPr lang="en-GB" sz="3200" dirty="0" smtClean="0"/>
              <a:t>7 = 3+ 4</a:t>
            </a:r>
          </a:p>
          <a:p>
            <a:r>
              <a:rPr lang="en-GB" sz="3200" dirty="0" smtClean="0"/>
              <a:t>7 – 3 = 4</a:t>
            </a:r>
          </a:p>
          <a:p>
            <a:r>
              <a:rPr lang="en-GB" sz="3200" dirty="0"/>
              <a:t> </a:t>
            </a:r>
            <a:r>
              <a:rPr lang="en-GB" sz="3200" dirty="0" smtClean="0"/>
              <a:t>7 – 4 = 3</a:t>
            </a:r>
          </a:p>
          <a:p>
            <a:r>
              <a:rPr lang="en-GB" sz="3200" dirty="0" smtClean="0"/>
              <a:t>4 = 7 – 3</a:t>
            </a:r>
          </a:p>
          <a:p>
            <a:r>
              <a:rPr lang="en-GB" sz="3200" dirty="0" smtClean="0"/>
              <a:t>3 = 7 – 4  </a:t>
            </a:r>
            <a:endParaRPr lang="en-GB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604911" y="1392702"/>
            <a:ext cx="869383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There are 8 number sentences from this pictorial representation. </a:t>
            </a:r>
          </a:p>
          <a:p>
            <a:endParaRPr lang="en-GB" sz="2800" dirty="0"/>
          </a:p>
          <a:p>
            <a:r>
              <a:rPr lang="en-GB" sz="2800" dirty="0" smtClean="0"/>
              <a:t>Can you find all 8?  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26733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mtClean="0"/>
              <a:t>What Is Bar Modelling?</a:t>
            </a:r>
          </a:p>
        </p:txBody>
      </p:sp>
      <p:sp>
        <p:nvSpPr>
          <p:cNvPr id="22" name="Content Placeholder 21"/>
          <p:cNvSpPr>
            <a:spLocks noGrp="1"/>
          </p:cNvSpPr>
          <p:nvPr>
            <p:ph idx="1"/>
          </p:nvPr>
        </p:nvSpPr>
        <p:spPr>
          <a:xfrm>
            <a:off x="1981201" y="1314451"/>
            <a:ext cx="7632700" cy="2025650"/>
          </a:xfrm>
          <a:prstGeom prst="roundRect">
            <a:avLst>
              <a:gd name="adj" fmla="val 0"/>
            </a:avLst>
          </a:prstGeom>
          <a:solidFill>
            <a:srgbClr val="FFB9ED"/>
          </a:solidFill>
          <a:ln>
            <a:solidFill>
              <a:schemeClr val="bg1"/>
            </a:solidFill>
          </a:ln>
        </p:spPr>
        <p:txBody>
          <a:bodyPr vert="horz" lIns="108000" tIns="108000" rIns="108000" bIns="108000" rtlCol="0">
            <a:normAutofit/>
          </a:bodyPr>
          <a:lstStyle/>
          <a:p>
            <a:pPr algn="ctr" eaLnBrk="1" hangingPunct="1"/>
            <a:r>
              <a:rPr lang="en-GB" altLang="en-US" dirty="0" smtClean="0"/>
              <a:t>Bar modelling is where pictures or ‘bars’ are </a:t>
            </a:r>
            <a:br>
              <a:rPr lang="en-GB" altLang="en-US" dirty="0" smtClean="0"/>
            </a:br>
            <a:r>
              <a:rPr lang="en-GB" altLang="en-US" dirty="0" smtClean="0"/>
              <a:t>used to represent calculations and word problems.</a:t>
            </a:r>
          </a:p>
        </p:txBody>
      </p:sp>
      <p:sp>
        <p:nvSpPr>
          <p:cNvPr id="5" name="Title 20"/>
          <p:cNvSpPr>
            <a:spLocks/>
          </p:cNvSpPr>
          <p:nvPr/>
        </p:nvSpPr>
        <p:spPr bwMode="auto">
          <a:xfrm>
            <a:off x="614290" y="3150237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en-GB" altLang="en-US" sz="4000" dirty="0">
                <a:solidFill>
                  <a:srgbClr val="1C1C1C"/>
                </a:solidFill>
                <a:latin typeface="+mn-lt"/>
                <a:cs typeface="Sassoon Infant Rg" pitchFamily="50" charset="0"/>
              </a:rPr>
              <a:t>Why Use Bar Modelling?</a:t>
            </a:r>
          </a:p>
        </p:txBody>
      </p:sp>
      <p:sp>
        <p:nvSpPr>
          <p:cNvPr id="6" name="Content Placeholder 21"/>
          <p:cNvSpPr>
            <a:spLocks/>
          </p:cNvSpPr>
          <p:nvPr/>
        </p:nvSpPr>
        <p:spPr bwMode="auto">
          <a:xfrm>
            <a:off x="1981201" y="4144012"/>
            <a:ext cx="7632700" cy="795337"/>
          </a:xfrm>
          <a:prstGeom prst="roundRect">
            <a:avLst>
              <a:gd name="adj" fmla="val 0"/>
            </a:avLst>
          </a:prstGeom>
          <a:solidFill>
            <a:srgbClr val="FFB9ED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8000" tIns="108000" rIns="108000" bIns="108000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685800" indent="-2286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ts val="1000"/>
              </a:spcBef>
              <a:buNone/>
            </a:pPr>
            <a:r>
              <a:rPr lang="en-GB" altLang="en-US" sz="1800" dirty="0">
                <a:solidFill>
                  <a:srgbClr val="1C1C1C"/>
                </a:solidFill>
                <a:latin typeface="+mn-lt"/>
                <a:cs typeface="Sassoon Infant Rg" pitchFamily="50" charset="0"/>
              </a:rPr>
              <a:t>Sometimes calculations and word problems are difficult to visualise </a:t>
            </a:r>
            <a:r>
              <a:rPr lang="en-GB" altLang="en-US" sz="1800" dirty="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rPr>
              <a:t/>
            </a:r>
            <a:br>
              <a:rPr lang="en-GB" altLang="en-US" sz="1800" dirty="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rPr>
            </a:br>
            <a:r>
              <a:rPr lang="en-GB" altLang="en-US" sz="1800" dirty="0">
                <a:solidFill>
                  <a:srgbClr val="1C1C1C"/>
                </a:solidFill>
                <a:latin typeface="+mn-lt"/>
                <a:cs typeface="Sassoon Infant Rg" pitchFamily="50" charset="0"/>
              </a:rPr>
              <a:t>in children’s heads. Bar models help them to </a:t>
            </a:r>
            <a:r>
              <a:rPr lang="en-GB" altLang="en-US" sz="1800" i="1" dirty="0">
                <a:solidFill>
                  <a:srgbClr val="1C1C1C"/>
                </a:solidFill>
                <a:latin typeface="+mn-lt"/>
                <a:cs typeface="Sassoon Infant Rg" pitchFamily="50" charset="0"/>
              </a:rPr>
              <a:t>see</a:t>
            </a:r>
            <a:r>
              <a:rPr lang="en-GB" altLang="en-US" sz="1800" dirty="0">
                <a:solidFill>
                  <a:srgbClr val="1C1C1C"/>
                </a:solidFill>
                <a:latin typeface="+mn-lt"/>
                <a:cs typeface="Sassoon Infant Rg" pitchFamily="50" charset="0"/>
              </a:rPr>
              <a:t> their maths more clearly.</a:t>
            </a:r>
          </a:p>
        </p:txBody>
      </p:sp>
      <p:sp>
        <p:nvSpPr>
          <p:cNvPr id="7" name="Content Placeholder 21"/>
          <p:cNvSpPr>
            <a:spLocks/>
          </p:cNvSpPr>
          <p:nvPr/>
        </p:nvSpPr>
        <p:spPr bwMode="auto">
          <a:xfrm>
            <a:off x="1981201" y="5175887"/>
            <a:ext cx="7632700" cy="796925"/>
          </a:xfrm>
          <a:prstGeom prst="roundRect">
            <a:avLst>
              <a:gd name="adj" fmla="val 0"/>
            </a:avLst>
          </a:prstGeom>
          <a:solidFill>
            <a:srgbClr val="FFB9ED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8000" tIns="108000" rIns="108000" bIns="108000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685800" indent="-2286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ts val="1000"/>
              </a:spcBef>
              <a:buNone/>
            </a:pPr>
            <a:r>
              <a:rPr lang="en-GB" altLang="en-US" sz="1800" dirty="0">
                <a:solidFill>
                  <a:srgbClr val="1C1C1C"/>
                </a:solidFill>
                <a:latin typeface="+mn-lt"/>
                <a:cs typeface="Sassoon Infant Rg" pitchFamily="50" charset="0"/>
              </a:rPr>
              <a:t>Once children become confident in using bar models, they can use </a:t>
            </a:r>
            <a:r>
              <a:rPr lang="en-GB" altLang="en-US" sz="1800" dirty="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rPr>
              <a:t/>
            </a:r>
            <a:br>
              <a:rPr lang="en-GB" altLang="en-US" sz="1800" dirty="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rPr>
            </a:br>
            <a:r>
              <a:rPr lang="en-GB" altLang="en-US" sz="1800" dirty="0">
                <a:solidFill>
                  <a:srgbClr val="1C1C1C"/>
                </a:solidFill>
                <a:latin typeface="+mn-lt"/>
                <a:cs typeface="Sassoon Infant Rg" pitchFamily="50" charset="0"/>
              </a:rPr>
              <a:t>them to help </a:t>
            </a:r>
            <a:r>
              <a:rPr lang="en-GB" altLang="en-US" sz="1800" dirty="0" err="1">
                <a:solidFill>
                  <a:srgbClr val="1C1C1C"/>
                </a:solidFill>
                <a:latin typeface="+mn-lt"/>
                <a:cs typeface="Sassoon Infant Rg" pitchFamily="50" charset="0"/>
              </a:rPr>
              <a:t>thier</a:t>
            </a:r>
            <a:r>
              <a:rPr lang="en-GB" altLang="en-US" sz="1800" dirty="0">
                <a:solidFill>
                  <a:srgbClr val="1C1C1C"/>
                </a:solidFill>
                <a:latin typeface="+mn-lt"/>
                <a:cs typeface="Sassoon Infant Rg" pitchFamily="50" charset="0"/>
              </a:rPr>
              <a:t> learning in many different areas of maths.</a:t>
            </a:r>
          </a:p>
        </p:txBody>
      </p:sp>
    </p:spTree>
    <p:extLst>
      <p:ext uri="{BB962C8B-B14F-4D97-AF65-F5344CB8AC3E}">
        <p14:creationId xmlns:p14="http://schemas.microsoft.com/office/powerpoint/2010/main" val="1894608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 build="p" animBg="1"/>
      <p:bldP spid="5" grpId="0"/>
      <p:bldP spid="6" grpId="0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05001" y="-52388"/>
            <a:ext cx="8220075" cy="993776"/>
          </a:xfrm>
        </p:spPr>
        <p:txBody>
          <a:bodyPr/>
          <a:lstStyle/>
          <a:p>
            <a:pPr eaLnBrk="1" hangingPunct="1"/>
            <a:r>
              <a:rPr lang="en-GB" altLang="en-US" smtClean="0"/>
              <a:t>Bar Modelling</a:t>
            </a:r>
          </a:p>
        </p:txBody>
      </p:sp>
      <p:sp>
        <p:nvSpPr>
          <p:cNvPr id="22" name="Content Placeholder 21"/>
          <p:cNvSpPr>
            <a:spLocks noGrp="1"/>
          </p:cNvSpPr>
          <p:nvPr>
            <p:ph idx="1"/>
          </p:nvPr>
        </p:nvSpPr>
        <p:spPr>
          <a:xfrm>
            <a:off x="2200275" y="966788"/>
            <a:ext cx="7627938" cy="493712"/>
          </a:xfrm>
          <a:prstGeom prst="roundRect">
            <a:avLst>
              <a:gd name="adj" fmla="val 0"/>
            </a:avLst>
          </a:prstGeom>
        </p:spPr>
        <p:txBody>
          <a:bodyPr>
            <a:normAutofit fontScale="70000" lnSpcReduction="20000"/>
          </a:bodyPr>
          <a:lstStyle/>
          <a:p>
            <a:pPr marL="0" indent="0" algn="ctr" eaLnBrk="1" hangingPunct="1">
              <a:buNone/>
            </a:pPr>
            <a:r>
              <a:rPr lang="en-GB" altLang="en-US" sz="2400" dirty="0"/>
              <a:t>Look at this simple bar model. </a:t>
            </a:r>
            <a:br>
              <a:rPr lang="en-GB" altLang="en-US" sz="2400" dirty="0"/>
            </a:br>
            <a:r>
              <a:rPr lang="en-GB" altLang="en-US" sz="2400" dirty="0"/>
              <a:t>What addition and subtraction calculations could it represent?</a:t>
            </a:r>
          </a:p>
        </p:txBody>
      </p:sp>
      <p:sp>
        <p:nvSpPr>
          <p:cNvPr id="6" name="Content Placeholder 21"/>
          <p:cNvSpPr>
            <a:spLocks/>
          </p:cNvSpPr>
          <p:nvPr/>
        </p:nvSpPr>
        <p:spPr bwMode="auto">
          <a:xfrm>
            <a:off x="2182813" y="3919539"/>
            <a:ext cx="3402012" cy="795337"/>
          </a:xfrm>
          <a:prstGeom prst="roundRect">
            <a:avLst>
              <a:gd name="adj" fmla="val 0"/>
            </a:avLst>
          </a:prstGeom>
          <a:solidFill>
            <a:srgbClr val="FFB9ED"/>
          </a:solidFill>
          <a:ln w="25400">
            <a:solidFill>
              <a:srgbClr val="000000"/>
            </a:solidFill>
            <a:round/>
            <a:headEnd/>
            <a:tailEnd/>
          </a:ln>
        </p:spPr>
        <p:txBody>
          <a:bodyPr lIns="108000" tIns="108000" rIns="108000" bIns="108000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685800" indent="-2286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ts val="1000"/>
              </a:spcBef>
              <a:buNone/>
            </a:pPr>
            <a:endParaRPr lang="en-GB" altLang="en-US" sz="1800">
              <a:solidFill>
                <a:srgbClr val="1C1C1C"/>
              </a:solidFill>
              <a:latin typeface="Sassoon Infant Rg" pitchFamily="50" charset="0"/>
              <a:cs typeface="Sassoon Infant Rg" pitchFamily="50" charset="0"/>
            </a:endParaRPr>
          </a:p>
        </p:txBody>
      </p:sp>
      <p:sp>
        <p:nvSpPr>
          <p:cNvPr id="9" name="Content Placeholder 21"/>
          <p:cNvSpPr>
            <a:spLocks/>
          </p:cNvSpPr>
          <p:nvPr/>
        </p:nvSpPr>
        <p:spPr bwMode="auto">
          <a:xfrm>
            <a:off x="5584826" y="3919539"/>
            <a:ext cx="4225925" cy="795337"/>
          </a:xfrm>
          <a:prstGeom prst="roundRect">
            <a:avLst>
              <a:gd name="adj" fmla="val 0"/>
            </a:avLst>
          </a:prstGeom>
          <a:solidFill>
            <a:srgbClr val="00B0F0"/>
          </a:solidFill>
          <a:ln w="25400">
            <a:solidFill>
              <a:srgbClr val="000000"/>
            </a:solidFill>
            <a:round/>
            <a:headEnd/>
            <a:tailEnd/>
          </a:ln>
        </p:spPr>
        <p:txBody>
          <a:bodyPr lIns="108000" tIns="108000" rIns="108000" bIns="108000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685800" indent="-2286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ts val="1000"/>
              </a:spcBef>
              <a:buNone/>
            </a:pPr>
            <a:endParaRPr lang="en-GB" altLang="en-US" sz="1800">
              <a:solidFill>
                <a:srgbClr val="1C1C1C"/>
              </a:solidFill>
              <a:latin typeface="Sassoon Infant Rg" pitchFamily="50" charset="0"/>
              <a:cs typeface="Sassoon Infant Rg" pitchFamily="50" charset="0"/>
            </a:endParaRPr>
          </a:p>
        </p:txBody>
      </p:sp>
      <p:sp>
        <p:nvSpPr>
          <p:cNvPr id="12" name="Content Placeholder 21"/>
          <p:cNvSpPr>
            <a:spLocks/>
          </p:cNvSpPr>
          <p:nvPr/>
        </p:nvSpPr>
        <p:spPr bwMode="auto">
          <a:xfrm>
            <a:off x="2247900" y="4219575"/>
            <a:ext cx="3405188" cy="268288"/>
          </a:xfrm>
          <a:prstGeom prst="roundRect">
            <a:avLst>
              <a:gd name="adj" fmla="val 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685800" indent="-2286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ts val="1000"/>
              </a:spcBef>
              <a:buNone/>
            </a:pPr>
            <a:r>
              <a:rPr lang="en-GB" altLang="en-US" sz="2400" b="1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rPr>
              <a:t>45</a:t>
            </a:r>
          </a:p>
        </p:txBody>
      </p:sp>
      <p:sp>
        <p:nvSpPr>
          <p:cNvPr id="3" name="Oval 2"/>
          <p:cNvSpPr/>
          <p:nvPr/>
        </p:nvSpPr>
        <p:spPr>
          <a:xfrm>
            <a:off x="7456489" y="3986214"/>
            <a:ext cx="661987" cy="663575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85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3" name="Content Placeholder 21"/>
          <p:cNvSpPr>
            <a:spLocks/>
          </p:cNvSpPr>
          <p:nvPr/>
        </p:nvSpPr>
        <p:spPr bwMode="auto">
          <a:xfrm>
            <a:off x="5713413" y="4135439"/>
            <a:ext cx="4222750" cy="268287"/>
          </a:xfrm>
          <a:prstGeom prst="roundRect">
            <a:avLst>
              <a:gd name="adj" fmla="val 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685800" indent="-2286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ts val="1000"/>
              </a:spcBef>
              <a:buNone/>
            </a:pPr>
            <a:r>
              <a:rPr lang="en-GB" altLang="en-US" sz="2400" b="1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rPr>
              <a:t>55</a:t>
            </a:r>
          </a:p>
        </p:txBody>
      </p:sp>
      <p:sp>
        <p:nvSpPr>
          <p:cNvPr id="16" name="Content Placeholder 21"/>
          <p:cNvSpPr>
            <a:spLocks/>
          </p:cNvSpPr>
          <p:nvPr/>
        </p:nvSpPr>
        <p:spPr bwMode="auto">
          <a:xfrm>
            <a:off x="2219325" y="4872038"/>
            <a:ext cx="3405188" cy="468312"/>
          </a:xfrm>
          <a:prstGeom prst="roundRect">
            <a:avLst>
              <a:gd name="adj" fmla="val 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685800" indent="-2286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ts val="1000"/>
              </a:spcBef>
              <a:buNone/>
            </a:pPr>
            <a:r>
              <a:rPr lang="en-GB" altLang="en-US" sz="1800" dirty="0">
                <a:solidFill>
                  <a:srgbClr val="1C1C1C"/>
                </a:solidFill>
                <a:latin typeface="+mn-lt"/>
                <a:cs typeface="Sassoon Infant Rg" pitchFamily="50" charset="0"/>
              </a:rPr>
              <a:t>45 + </a:t>
            </a:r>
            <a:r>
              <a:rPr lang="en-GB" altLang="en-US" sz="1800" b="1" dirty="0">
                <a:solidFill>
                  <a:srgbClr val="E453B8"/>
                </a:solidFill>
                <a:latin typeface="+mn-lt"/>
                <a:cs typeface="Sassoon Infant Rg" pitchFamily="50" charset="0"/>
              </a:rPr>
              <a:t>?</a:t>
            </a:r>
            <a:r>
              <a:rPr lang="en-GB" altLang="en-US" sz="1800" dirty="0">
                <a:solidFill>
                  <a:srgbClr val="1C1C1C"/>
                </a:solidFill>
                <a:latin typeface="+mn-lt"/>
                <a:cs typeface="Sassoon Infant Rg" pitchFamily="50" charset="0"/>
              </a:rPr>
              <a:t> = 100</a:t>
            </a:r>
            <a:br>
              <a:rPr lang="en-GB" altLang="en-US" sz="1800" dirty="0">
                <a:solidFill>
                  <a:srgbClr val="1C1C1C"/>
                </a:solidFill>
                <a:latin typeface="+mn-lt"/>
                <a:cs typeface="Sassoon Infant Rg" pitchFamily="50" charset="0"/>
              </a:rPr>
            </a:br>
            <a:r>
              <a:rPr lang="en-GB" altLang="en-US" sz="1800" dirty="0">
                <a:solidFill>
                  <a:srgbClr val="1C1C1C"/>
                </a:solidFill>
                <a:latin typeface="+mn-lt"/>
                <a:cs typeface="Sassoon Infant Rg" pitchFamily="50" charset="0"/>
              </a:rPr>
              <a:t>100 – 45 = </a:t>
            </a:r>
            <a:r>
              <a:rPr lang="en-GB" altLang="en-US" sz="1800" b="1" dirty="0">
                <a:solidFill>
                  <a:srgbClr val="E453B8"/>
                </a:solidFill>
                <a:latin typeface="+mn-lt"/>
                <a:cs typeface="Sassoon Infant Rg" pitchFamily="50" charset="0"/>
              </a:rPr>
              <a:t>?</a:t>
            </a:r>
          </a:p>
        </p:txBody>
      </p:sp>
      <p:sp>
        <p:nvSpPr>
          <p:cNvPr id="17" name="Content Placeholder 21"/>
          <p:cNvSpPr>
            <a:spLocks/>
          </p:cNvSpPr>
          <p:nvPr/>
        </p:nvSpPr>
        <p:spPr bwMode="auto">
          <a:xfrm>
            <a:off x="5670551" y="4872038"/>
            <a:ext cx="4233863" cy="468312"/>
          </a:xfrm>
          <a:prstGeom prst="roundRect">
            <a:avLst>
              <a:gd name="adj" fmla="val 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685800" indent="-2286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ts val="1000"/>
              </a:spcBef>
              <a:buNone/>
            </a:pPr>
            <a:r>
              <a:rPr lang="en-GB" altLang="en-US" sz="1800" dirty="0">
                <a:solidFill>
                  <a:srgbClr val="1C1C1C"/>
                </a:solidFill>
                <a:latin typeface="+mn-lt"/>
                <a:cs typeface="Sassoon Infant Rg" pitchFamily="50" charset="0"/>
              </a:rPr>
              <a:t>45 + </a:t>
            </a:r>
            <a:r>
              <a:rPr lang="en-GB" altLang="en-US" sz="1800" b="1" dirty="0">
                <a:solidFill>
                  <a:srgbClr val="FF8500"/>
                </a:solidFill>
                <a:latin typeface="+mn-lt"/>
                <a:cs typeface="Sassoon Infant Rg" pitchFamily="50" charset="0"/>
              </a:rPr>
              <a:t>55</a:t>
            </a:r>
            <a:r>
              <a:rPr lang="en-GB" altLang="en-US" sz="1800" dirty="0">
                <a:solidFill>
                  <a:srgbClr val="1C1C1C"/>
                </a:solidFill>
                <a:latin typeface="+mn-lt"/>
                <a:cs typeface="Sassoon Infant Rg" pitchFamily="50" charset="0"/>
              </a:rPr>
              <a:t> = 100</a:t>
            </a:r>
            <a:br>
              <a:rPr lang="en-GB" altLang="en-US" sz="1800" dirty="0">
                <a:solidFill>
                  <a:srgbClr val="1C1C1C"/>
                </a:solidFill>
                <a:latin typeface="+mn-lt"/>
                <a:cs typeface="Sassoon Infant Rg" pitchFamily="50" charset="0"/>
              </a:rPr>
            </a:br>
            <a:r>
              <a:rPr lang="en-GB" altLang="en-US" sz="1800" dirty="0">
                <a:solidFill>
                  <a:srgbClr val="1C1C1C"/>
                </a:solidFill>
                <a:latin typeface="+mn-lt"/>
                <a:cs typeface="Sassoon Infant Rg" pitchFamily="50" charset="0"/>
              </a:rPr>
              <a:t>100 – 45 = </a:t>
            </a:r>
            <a:r>
              <a:rPr lang="en-GB" altLang="en-US" sz="1800" b="1" dirty="0">
                <a:solidFill>
                  <a:srgbClr val="FF8500"/>
                </a:solidFill>
                <a:latin typeface="+mn-lt"/>
                <a:cs typeface="Sassoon Infant Rg" pitchFamily="50" charset="0"/>
              </a:rPr>
              <a:t>55</a:t>
            </a:r>
          </a:p>
        </p:txBody>
      </p:sp>
      <p:sp>
        <p:nvSpPr>
          <p:cNvPr id="19" name="Content Placeholder 21"/>
          <p:cNvSpPr>
            <a:spLocks/>
          </p:cNvSpPr>
          <p:nvPr/>
        </p:nvSpPr>
        <p:spPr bwMode="auto">
          <a:xfrm>
            <a:off x="2197100" y="3132139"/>
            <a:ext cx="7600950" cy="795337"/>
          </a:xfrm>
          <a:prstGeom prst="roundRect">
            <a:avLst>
              <a:gd name="adj" fmla="val 0"/>
            </a:avLst>
          </a:prstGeom>
          <a:solidFill>
            <a:srgbClr val="FFC990"/>
          </a:solidFill>
          <a:ln w="25400">
            <a:solidFill>
              <a:srgbClr val="000000"/>
            </a:solidFill>
            <a:round/>
            <a:headEnd/>
            <a:tailEnd/>
          </a:ln>
        </p:spPr>
        <p:txBody>
          <a:bodyPr lIns="108000" tIns="108000" rIns="108000" bIns="108000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685800" indent="-2286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ts val="1000"/>
              </a:spcBef>
              <a:buNone/>
            </a:pPr>
            <a:endParaRPr lang="en-GB" altLang="en-US" sz="1800">
              <a:solidFill>
                <a:srgbClr val="1C1C1C"/>
              </a:solidFill>
              <a:latin typeface="Sassoon Infant Rg" pitchFamily="50" charset="0"/>
              <a:cs typeface="Sassoon Infant Rg" pitchFamily="50" charset="0"/>
            </a:endParaRPr>
          </a:p>
        </p:txBody>
      </p:sp>
      <p:sp>
        <p:nvSpPr>
          <p:cNvPr id="23" name="Content Placeholder 21"/>
          <p:cNvSpPr>
            <a:spLocks/>
          </p:cNvSpPr>
          <p:nvPr/>
        </p:nvSpPr>
        <p:spPr bwMode="auto">
          <a:xfrm>
            <a:off x="2170114" y="3333750"/>
            <a:ext cx="7627937" cy="268288"/>
          </a:xfrm>
          <a:prstGeom prst="roundRect">
            <a:avLst>
              <a:gd name="adj" fmla="val 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685800" indent="-2286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ts val="1000"/>
              </a:spcBef>
              <a:buNone/>
            </a:pPr>
            <a:r>
              <a:rPr lang="en-GB" altLang="en-US" sz="2400" b="1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rPr>
              <a:t>100</a:t>
            </a:r>
          </a:p>
        </p:txBody>
      </p:sp>
    </p:spTree>
    <p:extLst>
      <p:ext uri="{BB962C8B-B14F-4D97-AF65-F5344CB8AC3E}">
        <p14:creationId xmlns:p14="http://schemas.microsoft.com/office/powerpoint/2010/main" val="7337463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 smtClean="0"/>
              <a:t>Problem solving</a:t>
            </a:r>
          </a:p>
        </p:txBody>
      </p:sp>
      <p:sp>
        <p:nvSpPr>
          <p:cNvPr id="14339" name="TextBox 4"/>
          <p:cNvSpPr txBox="1">
            <a:spLocks noChangeArrowheads="1"/>
          </p:cNvSpPr>
          <p:nvPr/>
        </p:nvSpPr>
        <p:spPr bwMode="auto">
          <a:xfrm>
            <a:off x="2550124" y="2150907"/>
            <a:ext cx="58674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r>
              <a:rPr lang="en-GB" altLang="en-US" sz="3200" dirty="0" smtClean="0"/>
              <a:t>700 +                = 1200</a:t>
            </a:r>
            <a:endParaRPr lang="en-GB" altLang="en-US" sz="3200" dirty="0"/>
          </a:p>
        </p:txBody>
      </p:sp>
      <p:sp>
        <p:nvSpPr>
          <p:cNvPr id="6" name="Content Placeholder 21"/>
          <p:cNvSpPr>
            <a:spLocks/>
          </p:cNvSpPr>
          <p:nvPr/>
        </p:nvSpPr>
        <p:spPr bwMode="auto">
          <a:xfrm>
            <a:off x="2182813" y="3919539"/>
            <a:ext cx="3402012" cy="795337"/>
          </a:xfrm>
          <a:prstGeom prst="roundRect">
            <a:avLst>
              <a:gd name="adj" fmla="val 0"/>
            </a:avLst>
          </a:prstGeom>
          <a:solidFill>
            <a:srgbClr val="FFB9ED"/>
          </a:solidFill>
          <a:ln w="25400">
            <a:solidFill>
              <a:srgbClr val="000000"/>
            </a:solidFill>
            <a:round/>
            <a:headEnd/>
            <a:tailEnd/>
          </a:ln>
        </p:spPr>
        <p:txBody>
          <a:bodyPr lIns="108000" tIns="108000" rIns="108000" bIns="108000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685800" indent="-2286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ts val="1000"/>
              </a:spcBef>
              <a:buNone/>
            </a:pPr>
            <a:endParaRPr lang="en-GB" altLang="en-US" sz="1800">
              <a:solidFill>
                <a:srgbClr val="1C1C1C"/>
              </a:solidFill>
              <a:latin typeface="Sassoon Infant Rg" pitchFamily="50" charset="0"/>
              <a:cs typeface="Sassoon Infant Rg" pitchFamily="50" charset="0"/>
            </a:endParaRPr>
          </a:p>
        </p:txBody>
      </p:sp>
      <p:sp>
        <p:nvSpPr>
          <p:cNvPr id="7" name="Content Placeholder 21"/>
          <p:cNvSpPr>
            <a:spLocks/>
          </p:cNvSpPr>
          <p:nvPr/>
        </p:nvSpPr>
        <p:spPr bwMode="auto">
          <a:xfrm>
            <a:off x="5584826" y="3919539"/>
            <a:ext cx="4225925" cy="795337"/>
          </a:xfrm>
          <a:prstGeom prst="roundRect">
            <a:avLst>
              <a:gd name="adj" fmla="val 0"/>
            </a:avLst>
          </a:prstGeom>
          <a:solidFill>
            <a:srgbClr val="00B0F0"/>
          </a:solidFill>
          <a:ln w="25400">
            <a:solidFill>
              <a:srgbClr val="000000"/>
            </a:solidFill>
            <a:round/>
            <a:headEnd/>
            <a:tailEnd/>
          </a:ln>
        </p:spPr>
        <p:txBody>
          <a:bodyPr lIns="108000" tIns="108000" rIns="108000" bIns="108000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685800" indent="-2286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ts val="1000"/>
              </a:spcBef>
              <a:buNone/>
            </a:pPr>
            <a:endParaRPr lang="en-GB" altLang="en-US" sz="1800">
              <a:solidFill>
                <a:srgbClr val="1C1C1C"/>
              </a:solidFill>
              <a:latin typeface="Sassoon Infant Rg" pitchFamily="50" charset="0"/>
              <a:cs typeface="Sassoon Infant Rg" pitchFamily="50" charset="0"/>
            </a:endParaRPr>
          </a:p>
        </p:txBody>
      </p:sp>
      <p:sp>
        <p:nvSpPr>
          <p:cNvPr id="8" name="Content Placeholder 21"/>
          <p:cNvSpPr>
            <a:spLocks/>
          </p:cNvSpPr>
          <p:nvPr/>
        </p:nvSpPr>
        <p:spPr bwMode="auto">
          <a:xfrm>
            <a:off x="2247900" y="4219575"/>
            <a:ext cx="3405188" cy="268288"/>
          </a:xfrm>
          <a:prstGeom prst="roundRect">
            <a:avLst>
              <a:gd name="adj" fmla="val 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685800" indent="-2286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ts val="1000"/>
              </a:spcBef>
              <a:buNone/>
            </a:pPr>
            <a:r>
              <a:rPr lang="en-GB" altLang="en-US" sz="2400" b="1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rPr>
              <a:t>Part</a:t>
            </a:r>
          </a:p>
        </p:txBody>
      </p:sp>
      <p:sp>
        <p:nvSpPr>
          <p:cNvPr id="9" name="Content Placeholder 21"/>
          <p:cNvSpPr>
            <a:spLocks/>
          </p:cNvSpPr>
          <p:nvPr/>
        </p:nvSpPr>
        <p:spPr bwMode="auto">
          <a:xfrm>
            <a:off x="5713413" y="4135439"/>
            <a:ext cx="4222750" cy="268287"/>
          </a:xfrm>
          <a:prstGeom prst="roundRect">
            <a:avLst>
              <a:gd name="adj" fmla="val 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685800" indent="-2286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ts val="1000"/>
              </a:spcBef>
              <a:buNone/>
            </a:pPr>
            <a:r>
              <a:rPr lang="en-GB" altLang="en-US" sz="2400" b="1" dirty="0" smtClean="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rPr>
              <a:t>700</a:t>
            </a:r>
            <a:endParaRPr lang="en-GB" altLang="en-US" sz="2400" b="1" dirty="0">
              <a:solidFill>
                <a:srgbClr val="1C1C1C"/>
              </a:solidFill>
              <a:latin typeface="Sassoon Infant Rg" pitchFamily="50" charset="0"/>
              <a:cs typeface="Sassoon Infant Rg" pitchFamily="50" charset="0"/>
            </a:endParaRPr>
          </a:p>
        </p:txBody>
      </p:sp>
      <p:sp>
        <p:nvSpPr>
          <p:cNvPr id="10" name="Content Placeholder 21"/>
          <p:cNvSpPr>
            <a:spLocks/>
          </p:cNvSpPr>
          <p:nvPr/>
        </p:nvSpPr>
        <p:spPr bwMode="auto">
          <a:xfrm>
            <a:off x="2197100" y="3132139"/>
            <a:ext cx="7600950" cy="795337"/>
          </a:xfrm>
          <a:prstGeom prst="roundRect">
            <a:avLst>
              <a:gd name="adj" fmla="val 0"/>
            </a:avLst>
          </a:prstGeom>
          <a:solidFill>
            <a:srgbClr val="FFC990"/>
          </a:solidFill>
          <a:ln w="25400">
            <a:solidFill>
              <a:srgbClr val="000000"/>
            </a:solidFill>
            <a:round/>
            <a:headEnd/>
            <a:tailEnd/>
          </a:ln>
        </p:spPr>
        <p:txBody>
          <a:bodyPr lIns="108000" tIns="108000" rIns="108000" bIns="108000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685800" indent="-2286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ts val="1000"/>
              </a:spcBef>
              <a:buNone/>
            </a:pPr>
            <a:endParaRPr lang="en-GB" altLang="en-US" sz="1800">
              <a:solidFill>
                <a:srgbClr val="1C1C1C"/>
              </a:solidFill>
              <a:latin typeface="Sassoon Infant Rg" pitchFamily="50" charset="0"/>
              <a:cs typeface="Sassoon Infant Rg" pitchFamily="50" charset="0"/>
            </a:endParaRPr>
          </a:p>
        </p:txBody>
      </p:sp>
      <p:sp>
        <p:nvSpPr>
          <p:cNvPr id="11" name="Content Placeholder 21"/>
          <p:cNvSpPr>
            <a:spLocks/>
          </p:cNvSpPr>
          <p:nvPr/>
        </p:nvSpPr>
        <p:spPr bwMode="auto">
          <a:xfrm>
            <a:off x="2170114" y="3333750"/>
            <a:ext cx="7627937" cy="268288"/>
          </a:xfrm>
          <a:prstGeom prst="roundRect">
            <a:avLst>
              <a:gd name="adj" fmla="val 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685800" indent="-2286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ts val="1000"/>
              </a:spcBef>
              <a:buNone/>
            </a:pPr>
            <a:r>
              <a:rPr lang="en-GB" altLang="en-US" sz="2400" b="1" dirty="0" smtClean="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rPr>
              <a:t>1200</a:t>
            </a:r>
            <a:endParaRPr lang="en-GB" altLang="en-US" sz="2400" b="1" dirty="0">
              <a:solidFill>
                <a:srgbClr val="1C1C1C"/>
              </a:solidFill>
              <a:latin typeface="Sassoon Infant Rg" pitchFamily="50" charset="0"/>
              <a:cs typeface="Sassoon Infant Rg" pitchFamily="50" charset="0"/>
            </a:endParaRPr>
          </a:p>
        </p:txBody>
      </p:sp>
      <p:sp>
        <p:nvSpPr>
          <p:cNvPr id="14346" name="TextBox 11"/>
          <p:cNvSpPr txBox="1">
            <a:spLocks noChangeArrowheads="1"/>
          </p:cNvSpPr>
          <p:nvPr/>
        </p:nvSpPr>
        <p:spPr bwMode="auto">
          <a:xfrm>
            <a:off x="3810000" y="5257801"/>
            <a:ext cx="55626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r>
              <a:rPr lang="en-GB" altLang="en-US"/>
              <a:t>Problem solving becomes much simpler when you can visualise it with models or images. </a:t>
            </a:r>
          </a:p>
        </p:txBody>
      </p:sp>
      <p:sp>
        <p:nvSpPr>
          <p:cNvPr id="2" name="Rectangle 1"/>
          <p:cNvSpPr/>
          <p:nvPr/>
        </p:nvSpPr>
        <p:spPr>
          <a:xfrm>
            <a:off x="3950494" y="1914441"/>
            <a:ext cx="1533330" cy="832729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8414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u="sng" smtClean="0"/>
              <a:t>Compact Column Addition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38 + 93 becomes:</a:t>
            </a:r>
            <a:endParaRPr lang="en-GB" dirty="0"/>
          </a:p>
        </p:txBody>
      </p:sp>
      <p:pic>
        <p:nvPicPr>
          <p:cNvPr id="20482" name="Picture 2" descr="Image result for compact column addit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0984" y="2555411"/>
            <a:ext cx="2905125" cy="3219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123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/>
              <a:t>Subtraction</a:t>
            </a:r>
          </a:p>
        </p:txBody>
      </p:sp>
      <p:pic>
        <p:nvPicPr>
          <p:cNvPr id="19458" name="Picture 2" descr="Image result for column subtracti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7772" y="2850832"/>
            <a:ext cx="3238500" cy="3219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1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72 – 56 becomes: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12993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mastery?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Developing fluency.</a:t>
            </a:r>
          </a:p>
          <a:p>
            <a:r>
              <a:rPr lang="en-GB" dirty="0" smtClean="0"/>
              <a:t>Securing understanding and reasoning.</a:t>
            </a:r>
          </a:p>
          <a:p>
            <a:r>
              <a:rPr lang="en-GB" dirty="0" smtClean="0"/>
              <a:t>Developing good problem solving skills.</a:t>
            </a:r>
          </a:p>
          <a:p>
            <a:r>
              <a:rPr lang="en-GB" dirty="0" smtClean="0"/>
              <a:t>Challenging the children.</a:t>
            </a:r>
          </a:p>
          <a:p>
            <a:r>
              <a:rPr lang="en-GB" dirty="0" smtClean="0"/>
              <a:t>Deep and sustainable learning. </a:t>
            </a:r>
          </a:p>
          <a:p>
            <a:r>
              <a:rPr lang="en-GB" dirty="0" smtClean="0"/>
              <a:t>Making connections.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7473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67548"/>
            <a:ext cx="7194380" cy="449045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0978" y="267286"/>
            <a:ext cx="773723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Reasoning and problem solving</a:t>
            </a:r>
            <a:endParaRPr lang="en-GB" sz="40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88160" y="379828"/>
            <a:ext cx="3644004" cy="316523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88160" y="3725080"/>
            <a:ext cx="3580479" cy="3132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0102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>
          <a:xfrm>
            <a:off x="3110132" y="662940"/>
            <a:ext cx="6870700" cy="1600200"/>
          </a:xfrm>
        </p:spPr>
        <p:txBody>
          <a:bodyPr/>
          <a:lstStyle/>
          <a:p>
            <a:r>
              <a:rPr lang="en-US" altLang="en-US" dirty="0" smtClean="0"/>
              <a:t>How you can help at home?</a:t>
            </a:r>
          </a:p>
        </p:txBody>
      </p:sp>
      <p:sp>
        <p:nvSpPr>
          <p:cNvPr id="18435" name="Content Placeholder 4"/>
          <p:cNvSpPr>
            <a:spLocks noGrp="1"/>
          </p:cNvSpPr>
          <p:nvPr>
            <p:ph idx="1"/>
          </p:nvPr>
        </p:nvSpPr>
        <p:spPr>
          <a:xfrm>
            <a:off x="2431488" y="1885071"/>
            <a:ext cx="7696200" cy="4499903"/>
          </a:xfrm>
        </p:spPr>
        <p:txBody>
          <a:bodyPr>
            <a:normAutofit fontScale="92500" lnSpcReduction="10000"/>
          </a:bodyPr>
          <a:lstStyle/>
          <a:p>
            <a:pPr eaLnBrk="1" hangingPunct="1">
              <a:lnSpc>
                <a:spcPct val="80000"/>
              </a:lnSpc>
            </a:pPr>
            <a:r>
              <a:rPr lang="en-GB" altLang="en-US" dirty="0" smtClean="0"/>
              <a:t>Number bonds to 20 and the related facts (16 + 4 = 20 so 160+40 = 200) 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dirty="0" smtClean="0"/>
              <a:t>Telling the time.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dirty="0" smtClean="0"/>
              <a:t>To use maths in a real life context.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dirty="0" smtClean="0"/>
              <a:t>Cooking. 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dirty="0" smtClean="0"/>
              <a:t>Shopping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dirty="0" smtClean="0"/>
              <a:t>Practise times tables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dirty="0" smtClean="0"/>
              <a:t>Support with homework using methods we’ve shown you.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dirty="0" smtClean="0"/>
              <a:t>Take a problem solving maths challenge sheet from outside your child’s classroom. 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dirty="0" err="1" smtClean="0"/>
              <a:t>Mathletics</a:t>
            </a:r>
            <a:r>
              <a:rPr lang="en-GB" altLang="en-US" dirty="0" smtClean="0"/>
              <a:t> </a:t>
            </a:r>
            <a:endParaRPr lang="en-GB" altLang="en-US" sz="3600" dirty="0"/>
          </a:p>
          <a:p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46484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335</Words>
  <Application>Microsoft Office PowerPoint</Application>
  <PresentationFormat>Widescreen</PresentationFormat>
  <Paragraphs>63</Paragraphs>
  <Slides>12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Calibri</vt:lpstr>
      <vt:lpstr>Calibri Light</vt:lpstr>
      <vt:lpstr>Comic Sans MS</vt:lpstr>
      <vt:lpstr>Sassoon Infant Rg</vt:lpstr>
      <vt:lpstr>Office Theme</vt:lpstr>
      <vt:lpstr>KS2 Mathematics Parents’ Workshop – Year 3/4</vt:lpstr>
      <vt:lpstr>Aims of today</vt:lpstr>
      <vt:lpstr>Stages of teaching</vt:lpstr>
      <vt:lpstr>Part-part- whole</vt:lpstr>
      <vt:lpstr>What Is Bar Modelling?</vt:lpstr>
      <vt:lpstr>Bar Modelling</vt:lpstr>
      <vt:lpstr>Problem solving</vt:lpstr>
      <vt:lpstr>Compact Column Addition</vt:lpstr>
      <vt:lpstr>Subtraction</vt:lpstr>
      <vt:lpstr>What is mastery? </vt:lpstr>
      <vt:lpstr>PowerPoint Presentation</vt:lpstr>
      <vt:lpstr>How you can help at home?</vt:lpstr>
    </vt:vector>
  </TitlesOfParts>
  <Company>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Laura Crompton</dc:creator>
  <cp:lastModifiedBy>Kate Arrandale</cp:lastModifiedBy>
  <cp:revision>9</cp:revision>
  <dcterms:created xsi:type="dcterms:W3CDTF">2017-11-09T16:07:27Z</dcterms:created>
  <dcterms:modified xsi:type="dcterms:W3CDTF">2018-02-06T16:48:39Z</dcterms:modified>
</cp:coreProperties>
</file>