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2"/>
  </p:notesMasterIdLst>
  <p:handoutMasterIdLst>
    <p:handoutMasterId r:id="rId13"/>
  </p:handoutMasterIdLst>
  <p:sldIdLst>
    <p:sldId id="256" r:id="rId2"/>
    <p:sldId id="262" r:id="rId3"/>
    <p:sldId id="268" r:id="rId4"/>
    <p:sldId id="265" r:id="rId5"/>
    <p:sldId id="264" r:id="rId6"/>
    <p:sldId id="263" r:id="rId7"/>
    <p:sldId id="267" r:id="rId8"/>
    <p:sldId id="266" r:id="rId9"/>
    <p:sldId id="258" r:id="rId10"/>
    <p:sldId id="260" r:id="rId1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9" d="100"/>
          <a:sy n="69" d="100"/>
        </p:scale>
        <p:origin x="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F99F0A98-5433-44E6-BB19-D7C41D574159}" type="datetimeFigureOut">
              <a:rPr lang="en-GB" smtClean="0"/>
              <a:t>08/11/2017</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6A1EBBC-1510-4C0B-89D2-6B8D2768F75A}" type="slidenum">
              <a:rPr lang="en-GB" smtClean="0"/>
              <a:t>‹#›</a:t>
            </a:fld>
            <a:endParaRPr lang="en-GB"/>
          </a:p>
        </p:txBody>
      </p:sp>
    </p:spTree>
    <p:extLst>
      <p:ext uri="{BB962C8B-B14F-4D97-AF65-F5344CB8AC3E}">
        <p14:creationId xmlns:p14="http://schemas.microsoft.com/office/powerpoint/2010/main" val="2342934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E7B7E73-C157-4B28-ADCF-EFE39735A121}" type="datetimeFigureOut">
              <a:rPr lang="en-GB" smtClean="0"/>
              <a:t>08/11/2017</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2408BC9-4725-41E8-BCD5-E761C5E91AE7}" type="slidenum">
              <a:rPr lang="en-GB" smtClean="0"/>
              <a:t>‹#›</a:t>
            </a:fld>
            <a:endParaRPr lang="en-GB"/>
          </a:p>
        </p:txBody>
      </p:sp>
    </p:spTree>
    <p:extLst>
      <p:ext uri="{BB962C8B-B14F-4D97-AF65-F5344CB8AC3E}">
        <p14:creationId xmlns:p14="http://schemas.microsoft.com/office/powerpoint/2010/main" val="193296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1</a:t>
            </a:fld>
            <a:endParaRPr lang="en-GB"/>
          </a:p>
        </p:txBody>
      </p:sp>
    </p:spTree>
    <p:extLst>
      <p:ext uri="{BB962C8B-B14F-4D97-AF65-F5344CB8AC3E}">
        <p14:creationId xmlns:p14="http://schemas.microsoft.com/office/powerpoint/2010/main" val="1189991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2</a:t>
            </a:fld>
            <a:endParaRPr lang="en-GB"/>
          </a:p>
        </p:txBody>
      </p:sp>
    </p:spTree>
    <p:extLst>
      <p:ext uri="{BB962C8B-B14F-4D97-AF65-F5344CB8AC3E}">
        <p14:creationId xmlns:p14="http://schemas.microsoft.com/office/powerpoint/2010/main" val="1877373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3</a:t>
            </a:fld>
            <a:endParaRPr lang="en-GB"/>
          </a:p>
        </p:txBody>
      </p:sp>
    </p:spTree>
    <p:extLst>
      <p:ext uri="{BB962C8B-B14F-4D97-AF65-F5344CB8AC3E}">
        <p14:creationId xmlns:p14="http://schemas.microsoft.com/office/powerpoint/2010/main" val="3626831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4</a:t>
            </a:fld>
            <a:endParaRPr lang="en-GB"/>
          </a:p>
        </p:txBody>
      </p:sp>
    </p:spTree>
    <p:extLst>
      <p:ext uri="{BB962C8B-B14F-4D97-AF65-F5344CB8AC3E}">
        <p14:creationId xmlns:p14="http://schemas.microsoft.com/office/powerpoint/2010/main" val="1141614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5</a:t>
            </a:fld>
            <a:endParaRPr lang="en-GB"/>
          </a:p>
        </p:txBody>
      </p:sp>
    </p:spTree>
    <p:extLst>
      <p:ext uri="{BB962C8B-B14F-4D97-AF65-F5344CB8AC3E}">
        <p14:creationId xmlns:p14="http://schemas.microsoft.com/office/powerpoint/2010/main" val="42360780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6</a:t>
            </a:fld>
            <a:endParaRPr lang="en-GB"/>
          </a:p>
        </p:txBody>
      </p:sp>
    </p:spTree>
    <p:extLst>
      <p:ext uri="{BB962C8B-B14F-4D97-AF65-F5344CB8AC3E}">
        <p14:creationId xmlns:p14="http://schemas.microsoft.com/office/powerpoint/2010/main" val="25808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7</a:t>
            </a:fld>
            <a:endParaRPr lang="en-GB"/>
          </a:p>
        </p:txBody>
      </p:sp>
    </p:spTree>
    <p:extLst>
      <p:ext uri="{BB962C8B-B14F-4D97-AF65-F5344CB8AC3E}">
        <p14:creationId xmlns:p14="http://schemas.microsoft.com/office/powerpoint/2010/main" val="88131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8</a:t>
            </a:fld>
            <a:endParaRPr lang="en-GB"/>
          </a:p>
        </p:txBody>
      </p:sp>
    </p:spTree>
    <p:extLst>
      <p:ext uri="{BB962C8B-B14F-4D97-AF65-F5344CB8AC3E}">
        <p14:creationId xmlns:p14="http://schemas.microsoft.com/office/powerpoint/2010/main" val="2339603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9</a:t>
            </a:fld>
            <a:endParaRPr lang="en-GB"/>
          </a:p>
        </p:txBody>
      </p:sp>
    </p:spTree>
    <p:extLst>
      <p:ext uri="{BB962C8B-B14F-4D97-AF65-F5344CB8AC3E}">
        <p14:creationId xmlns:p14="http://schemas.microsoft.com/office/powerpoint/2010/main" val="2963808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2408BC9-4725-41E8-BCD5-E761C5E91AE7}" type="slidenum">
              <a:rPr lang="en-GB" smtClean="0"/>
              <a:t>10</a:t>
            </a:fld>
            <a:endParaRPr lang="en-GB"/>
          </a:p>
        </p:txBody>
      </p:sp>
    </p:spTree>
    <p:extLst>
      <p:ext uri="{BB962C8B-B14F-4D97-AF65-F5344CB8AC3E}">
        <p14:creationId xmlns:p14="http://schemas.microsoft.com/office/powerpoint/2010/main" val="1131186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199305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3510834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2242848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EF4EA32-13CA-4698-B627-26E1D2F2E87F}" type="datetimeFigureOut">
              <a:rPr lang="en-GB" smtClean="0"/>
              <a:t>08/11/2017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1201763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EF4EA32-13CA-4698-B627-26E1D2F2E87F}" type="datetimeFigureOut">
              <a:rPr lang="en-GB" smtClean="0"/>
              <a:t>08/11/2017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456402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EF4EA32-13CA-4698-B627-26E1D2F2E87F}" type="datetimeFigureOut">
              <a:rPr lang="en-GB" smtClean="0"/>
              <a:t>08/11/2017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1459481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F4EA32-13CA-4698-B627-26E1D2F2E87F}" type="datetimeFigureOut">
              <a:rPr lang="en-GB" smtClean="0"/>
              <a:t>08/11/2017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3377959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EF4EA32-13CA-4698-B627-26E1D2F2E87F}" type="datetimeFigureOut">
              <a:rPr lang="en-GB" smtClean="0"/>
              <a:t>08/11/2017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1881802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C97AB1-F708-4A7B-8CFA-0A6E64ED26AD}" type="slidenum">
              <a:rPr lang="en-GB" smtClean="0"/>
              <a:t>‹#›</a:t>
            </a:fld>
            <a:endParaRPr lang="en-GB"/>
          </a:p>
        </p:txBody>
      </p:sp>
      <p:sp>
        <p:nvSpPr>
          <p:cNvPr id="5" name="Date Placeholder 4"/>
          <p:cNvSpPr>
            <a:spLocks noGrp="1"/>
          </p:cNvSpPr>
          <p:nvPr>
            <p:ph type="dt" sz="half" idx="10"/>
          </p:nvPr>
        </p:nvSpPr>
        <p:spPr/>
        <p:txBody>
          <a:bodyPr/>
          <a:lstStyle/>
          <a:p>
            <a:fld id="{5EF4EA32-13CA-4698-B627-26E1D2F2E87F}" type="datetimeFigureOut">
              <a:rPr lang="en-GB" smtClean="0"/>
              <a:t>08/11/2017</a:t>
            </a:fld>
            <a:endParaRPr lang="en-GB"/>
          </a:p>
        </p:txBody>
      </p:sp>
    </p:spTree>
    <p:extLst>
      <p:ext uri="{BB962C8B-B14F-4D97-AF65-F5344CB8AC3E}">
        <p14:creationId xmlns:p14="http://schemas.microsoft.com/office/powerpoint/2010/main" val="1000211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2618429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40097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2168352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54945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26076423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1229658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EF4EA32-13CA-4698-B627-26E1D2F2E87F}" type="datetimeFigureOut">
              <a:rPr lang="en-GB" smtClean="0"/>
              <a:t>08/11/2017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C97AB1-F708-4A7B-8CFA-0A6E64ED26AD}" type="slidenum">
              <a:rPr lang="en-GB" smtClean="0"/>
              <a:t>‹#›</a:t>
            </a:fld>
            <a:endParaRPr lang="en-GB"/>
          </a:p>
        </p:txBody>
      </p:sp>
    </p:spTree>
    <p:extLst>
      <p:ext uri="{BB962C8B-B14F-4D97-AF65-F5344CB8AC3E}">
        <p14:creationId xmlns:p14="http://schemas.microsoft.com/office/powerpoint/2010/main" val="459705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EF4EA32-13CA-4698-B627-26E1D2F2E87F}" type="datetimeFigureOut">
              <a:rPr lang="en-GB" smtClean="0"/>
              <a:t>08/11/2017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BC97AB1-F708-4A7B-8CFA-0A6E64ED26AD}" type="slidenum">
              <a:rPr lang="en-GB" smtClean="0"/>
              <a:t>‹#›</a:t>
            </a:fld>
            <a:endParaRPr lang="en-GB"/>
          </a:p>
        </p:txBody>
      </p:sp>
    </p:spTree>
    <p:extLst>
      <p:ext uri="{BB962C8B-B14F-4D97-AF65-F5344CB8AC3E}">
        <p14:creationId xmlns:p14="http://schemas.microsoft.com/office/powerpoint/2010/main" val="338206132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965" y="2957499"/>
            <a:ext cx="9435737" cy="1093334"/>
          </a:xfrm>
        </p:spPr>
        <p:txBody>
          <a:bodyPr/>
          <a:lstStyle/>
          <a:p>
            <a:r>
              <a:rPr lang="en-GB" dirty="0" smtClean="0">
                <a:solidFill>
                  <a:schemeClr val="tx1"/>
                </a:solidFill>
              </a:rPr>
              <a:t>Maths Workshop Year 5 and 6</a:t>
            </a:r>
            <a:br>
              <a:rPr lang="en-GB" dirty="0" smtClean="0">
                <a:solidFill>
                  <a:schemeClr val="tx1"/>
                </a:solidFill>
              </a:rPr>
            </a:br>
            <a:r>
              <a:rPr lang="en-GB" dirty="0" smtClean="0">
                <a:solidFill>
                  <a:schemeClr val="tx1"/>
                </a:solidFill>
              </a:rPr>
              <a:t/>
            </a:r>
            <a:br>
              <a:rPr lang="en-GB" dirty="0" smtClean="0">
                <a:solidFill>
                  <a:schemeClr val="tx1"/>
                </a:solidFill>
              </a:rPr>
            </a:br>
            <a:r>
              <a:rPr lang="en-GB" dirty="0" smtClean="0">
                <a:solidFill>
                  <a:schemeClr val="tx1"/>
                </a:solidFill>
              </a:rPr>
              <a:t>The importance of reasoning. </a:t>
            </a:r>
            <a:endParaRPr lang="en-GB" dirty="0">
              <a:solidFill>
                <a:schemeClr val="tx1"/>
              </a:solidFill>
            </a:endParaRPr>
          </a:p>
        </p:txBody>
      </p:sp>
      <p:sp>
        <p:nvSpPr>
          <p:cNvPr id="5" name="TextBox 4"/>
          <p:cNvSpPr txBox="1"/>
          <p:nvPr/>
        </p:nvSpPr>
        <p:spPr>
          <a:xfrm>
            <a:off x="3814354" y="4480560"/>
            <a:ext cx="2625635" cy="369332"/>
          </a:xfrm>
          <a:prstGeom prst="rect">
            <a:avLst/>
          </a:prstGeom>
          <a:noFill/>
        </p:spPr>
        <p:txBody>
          <a:bodyPr wrap="square" rtlCol="0">
            <a:spAutoFit/>
          </a:bodyPr>
          <a:lstStyle/>
          <a:p>
            <a:r>
              <a:rPr lang="en-GB" dirty="0" smtClean="0"/>
              <a:t>November 2017</a:t>
            </a:r>
            <a:endParaRPr lang="en-GB" dirty="0"/>
          </a:p>
        </p:txBody>
      </p:sp>
    </p:spTree>
    <p:extLst>
      <p:ext uri="{BB962C8B-B14F-4D97-AF65-F5344CB8AC3E}">
        <p14:creationId xmlns:p14="http://schemas.microsoft.com/office/powerpoint/2010/main" val="7549956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116633"/>
            <a:ext cx="7328318" cy="1470025"/>
          </a:xfrm>
        </p:spPr>
        <p:txBody>
          <a:bodyPr/>
          <a:lstStyle/>
          <a:p>
            <a:pPr algn="l"/>
            <a:r>
              <a:rPr lang="en-GB" dirty="0" smtClean="0"/>
              <a:t>Aims of today</a:t>
            </a:r>
            <a:endParaRPr lang="en-GB" dirty="0"/>
          </a:p>
        </p:txBody>
      </p:sp>
      <p:sp>
        <p:nvSpPr>
          <p:cNvPr id="3" name="Subtitle 2"/>
          <p:cNvSpPr>
            <a:spLocks noGrp="1"/>
          </p:cNvSpPr>
          <p:nvPr>
            <p:ph type="subTitle" idx="1"/>
          </p:nvPr>
        </p:nvSpPr>
        <p:spPr>
          <a:xfrm>
            <a:off x="1071154" y="1818372"/>
            <a:ext cx="9116564" cy="4621617"/>
          </a:xfrm>
        </p:spPr>
        <p:txBody>
          <a:bodyPr>
            <a:normAutofit/>
          </a:bodyPr>
          <a:lstStyle/>
          <a:p>
            <a:pPr marL="457200" indent="-457200" algn="l">
              <a:buFont typeface="Arial" panose="020B0604020202020204" pitchFamily="34" charset="0"/>
              <a:buChar char="•"/>
            </a:pPr>
            <a:r>
              <a:rPr lang="en-GB" sz="2800" dirty="0" smtClean="0"/>
              <a:t>To get an insight into how Maths is taught at Winterbourne.</a:t>
            </a:r>
          </a:p>
          <a:p>
            <a:pPr marL="457200" indent="-457200" algn="l">
              <a:buFont typeface="Arial" panose="020B0604020202020204" pitchFamily="34" charset="0"/>
              <a:buChar char="•"/>
            </a:pPr>
            <a:r>
              <a:rPr lang="en-GB" sz="2800" dirty="0" smtClean="0"/>
              <a:t>Understand ‘Mastery’ and what this means in the classroom.</a:t>
            </a:r>
          </a:p>
          <a:p>
            <a:pPr marL="457200" indent="-457200" algn="l">
              <a:buFont typeface="Arial" panose="020B0604020202020204" pitchFamily="34" charset="0"/>
              <a:buChar char="•"/>
            </a:pPr>
            <a:r>
              <a:rPr lang="en-GB" sz="2800" dirty="0" smtClean="0"/>
              <a:t>To take away some ideas to support your children at home.</a:t>
            </a:r>
          </a:p>
          <a:p>
            <a:pPr marL="457200" indent="-457200" algn="l">
              <a:buFont typeface="Arial" panose="020B0604020202020204" pitchFamily="34" charset="0"/>
              <a:buChar char="•"/>
            </a:pPr>
            <a:r>
              <a:rPr lang="en-GB" sz="2800" dirty="0" smtClean="0"/>
              <a:t>To work with your child and take part in a  variety of maths activities with a focus on reasoning and problem solving.</a:t>
            </a:r>
            <a:endParaRPr lang="en-GB" sz="2800" dirty="0"/>
          </a:p>
        </p:txBody>
      </p:sp>
    </p:spTree>
    <p:extLst>
      <p:ext uri="{BB962C8B-B14F-4D97-AF65-F5344CB8AC3E}">
        <p14:creationId xmlns:p14="http://schemas.microsoft.com/office/powerpoint/2010/main" val="42072163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Lets play a game…</a:t>
            </a:r>
            <a:br>
              <a:rPr lang="en-GB" dirty="0" smtClean="0"/>
            </a:br>
            <a:r>
              <a:rPr lang="en-GB" dirty="0"/>
              <a:t/>
            </a:r>
            <a:br>
              <a:rPr lang="en-GB" dirty="0"/>
            </a:br>
            <a:r>
              <a:rPr lang="en-GB" b="1" u="sng" dirty="0" smtClean="0"/>
              <a:t>Nice or nasty?</a:t>
            </a:r>
            <a:endParaRPr lang="en-GB" b="1" u="sng" dirty="0"/>
          </a:p>
        </p:txBody>
      </p:sp>
      <p:sp>
        <p:nvSpPr>
          <p:cNvPr id="3" name="Content Placeholder 2"/>
          <p:cNvSpPr>
            <a:spLocks noGrp="1"/>
          </p:cNvSpPr>
          <p:nvPr>
            <p:ph idx="1"/>
          </p:nvPr>
        </p:nvSpPr>
        <p:spPr>
          <a:xfrm>
            <a:off x="677334" y="2603935"/>
            <a:ext cx="8596668" cy="3880773"/>
          </a:xfrm>
        </p:spPr>
        <p:txBody>
          <a:bodyPr/>
          <a:lstStyle/>
          <a:p>
            <a:r>
              <a:rPr lang="en-GB" dirty="0" smtClean="0"/>
              <a:t>Find a partner/ three</a:t>
            </a:r>
          </a:p>
          <a:p>
            <a:r>
              <a:rPr lang="en-GB" dirty="0" smtClean="0"/>
              <a:t>See sheet for rules </a:t>
            </a:r>
            <a:endParaRPr lang="en-GB" dirty="0"/>
          </a:p>
        </p:txBody>
      </p:sp>
      <p:pic>
        <p:nvPicPr>
          <p:cNvPr id="4" name="Picture 3"/>
          <p:cNvPicPr>
            <a:picLocks noChangeAspect="1"/>
          </p:cNvPicPr>
          <p:nvPr/>
        </p:nvPicPr>
        <p:blipFill rotWithShape="1">
          <a:blip r:embed="rId3"/>
          <a:srcRect l="25141" t="32454" r="25095" b="20044"/>
          <a:stretch/>
        </p:blipFill>
        <p:spPr>
          <a:xfrm>
            <a:off x="3933826" y="1270000"/>
            <a:ext cx="7951302" cy="4267200"/>
          </a:xfrm>
          <a:prstGeom prst="rect">
            <a:avLst/>
          </a:prstGeom>
        </p:spPr>
      </p:pic>
    </p:spTree>
    <p:extLst>
      <p:ext uri="{BB962C8B-B14F-4D97-AF65-F5344CB8AC3E}">
        <p14:creationId xmlns:p14="http://schemas.microsoft.com/office/powerpoint/2010/main" val="18649306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What is mastery?</a:t>
            </a:r>
            <a:endParaRPr lang="en-GB" b="1" dirty="0"/>
          </a:p>
        </p:txBody>
      </p:sp>
      <p:sp>
        <p:nvSpPr>
          <p:cNvPr id="3" name="Content Placeholder 2"/>
          <p:cNvSpPr>
            <a:spLocks noGrp="1"/>
          </p:cNvSpPr>
          <p:nvPr>
            <p:ph idx="1"/>
          </p:nvPr>
        </p:nvSpPr>
        <p:spPr>
          <a:xfrm>
            <a:off x="677334" y="2160589"/>
            <a:ext cx="8596668" cy="2224063"/>
          </a:xfrm>
        </p:spPr>
        <p:txBody>
          <a:bodyPr>
            <a:noAutofit/>
          </a:bodyPr>
          <a:lstStyle/>
          <a:p>
            <a:r>
              <a:rPr lang="en-US" sz="2800" b="1" dirty="0"/>
              <a:t>Acceleration</a:t>
            </a:r>
            <a:r>
              <a:rPr lang="en-US" sz="2800" dirty="0"/>
              <a:t> is piling the boxes one on top of the other trying to get higher and higher to the next level. This is very similar to old style of ‘levels’</a:t>
            </a:r>
            <a:endParaRPr lang="en-GB" sz="2800" dirty="0"/>
          </a:p>
          <a:p>
            <a:pPr marL="0" indent="0">
              <a:buNone/>
            </a:pPr>
            <a:endParaRPr lang="en-GB" sz="2800" b="1" dirty="0" smtClean="0"/>
          </a:p>
          <a:p>
            <a:r>
              <a:rPr lang="en-GB" sz="2800" b="1" dirty="0" smtClean="0"/>
              <a:t>Mastery </a:t>
            </a:r>
            <a:r>
              <a:rPr lang="en-GB" sz="2800" b="1" dirty="0"/>
              <a:t>and depth</a:t>
            </a:r>
            <a:r>
              <a:rPr lang="en-GB" sz="2800" dirty="0"/>
              <a:t> is about opening the box and exploring what’s inside - evidencing learning in a range of contexts. </a:t>
            </a:r>
          </a:p>
        </p:txBody>
      </p:sp>
      <p:pic>
        <p:nvPicPr>
          <p:cNvPr id="2052" name="Picture 17" descr="http://www.christart.com/IMAGES-art9ab/clipart/1596/stacking-box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2271" y="1650631"/>
            <a:ext cx="1771785" cy="19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18" descr="Image result for opening the bo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06001" y="3975871"/>
            <a:ext cx="1730637" cy="1733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29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Stages of Teaching</a:t>
            </a:r>
            <a:endParaRPr lang="en-GB" dirty="0"/>
          </a:p>
        </p:txBody>
      </p:sp>
      <p:sp>
        <p:nvSpPr>
          <p:cNvPr id="3" name="Content Placeholder 2"/>
          <p:cNvSpPr>
            <a:spLocks noGrp="1"/>
          </p:cNvSpPr>
          <p:nvPr>
            <p:ph idx="1"/>
          </p:nvPr>
        </p:nvSpPr>
        <p:spPr/>
        <p:txBody>
          <a:bodyPr/>
          <a:lstStyle/>
          <a:p>
            <a:r>
              <a:rPr lang="en-GB" dirty="0" smtClean="0"/>
              <a:t>Maths should follow a process moving through each stage when the child is ready. Moving too fast through the concrete and pictorial stage could affect understanding in later </a:t>
            </a:r>
            <a:r>
              <a:rPr lang="en-GB" dirty="0" smtClean="0"/>
              <a:t>years as </a:t>
            </a:r>
            <a:r>
              <a:rPr lang="en-GB" dirty="0" smtClean="0"/>
              <a:t>learning will not be embedded</a:t>
            </a:r>
            <a:r>
              <a:rPr lang="en-GB" dirty="0" smtClean="0"/>
              <a:t>.</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0038" y="3663871"/>
            <a:ext cx="6597890" cy="2377491"/>
          </a:xfrm>
          <a:prstGeom prst="rect">
            <a:avLst/>
          </a:prstGeom>
        </p:spPr>
      </p:pic>
    </p:spTree>
    <p:extLst>
      <p:ext uri="{BB962C8B-B14F-4D97-AF65-F5344CB8AC3E}">
        <p14:creationId xmlns:p14="http://schemas.microsoft.com/office/powerpoint/2010/main" val="20959704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New Maths Curriculum</a:t>
            </a:r>
            <a:endParaRPr lang="en-GB" dirty="0"/>
          </a:p>
        </p:txBody>
      </p:sp>
      <p:sp>
        <p:nvSpPr>
          <p:cNvPr id="3" name="Content Placeholder 2"/>
          <p:cNvSpPr>
            <a:spLocks noGrp="1"/>
          </p:cNvSpPr>
          <p:nvPr>
            <p:ph idx="1"/>
          </p:nvPr>
        </p:nvSpPr>
        <p:spPr>
          <a:xfrm>
            <a:off x="290946" y="1410789"/>
            <a:ext cx="9610700" cy="5277393"/>
          </a:xfrm>
        </p:spPr>
        <p:txBody>
          <a:bodyPr>
            <a:normAutofit/>
          </a:bodyPr>
          <a:lstStyle/>
          <a:p>
            <a:pPr marL="0" indent="0">
              <a:buNone/>
            </a:pPr>
            <a:r>
              <a:rPr lang="en-GB" sz="2000" dirty="0"/>
              <a:t>Children should:</a:t>
            </a:r>
          </a:p>
          <a:p>
            <a:r>
              <a:rPr lang="en-GB" sz="2000" dirty="0"/>
              <a:t>Become </a:t>
            </a:r>
            <a:r>
              <a:rPr lang="en-GB" sz="2000" b="1" dirty="0"/>
              <a:t>fluent</a:t>
            </a:r>
            <a:r>
              <a:rPr lang="en-GB" sz="2000" dirty="0"/>
              <a:t> in the fundamentals of mathematics, including through varied and frequent practice with increasingly complex problems over time, so that pupils develop conceptual understanding and the ability to recall and apply knowledge rapidly and accurately.</a:t>
            </a:r>
          </a:p>
          <a:p>
            <a:pPr marL="0" indent="0">
              <a:buNone/>
            </a:pPr>
            <a:endParaRPr lang="en-GB" sz="2000" dirty="0"/>
          </a:p>
          <a:p>
            <a:r>
              <a:rPr lang="en-GB" sz="2000" b="1" dirty="0"/>
              <a:t>Reason mathematically </a:t>
            </a:r>
            <a:r>
              <a:rPr lang="en-GB" sz="2000" dirty="0"/>
              <a:t>by following a line of enquiry, conjecturing relationships and generalisations and developing an argument, justification or proof using mathematical language</a:t>
            </a:r>
            <a:r>
              <a:rPr lang="en-GB" sz="2000" dirty="0" smtClean="0"/>
              <a:t>. </a:t>
            </a:r>
            <a:endParaRPr lang="en-GB" sz="2000" dirty="0"/>
          </a:p>
          <a:p>
            <a:endParaRPr lang="en-GB" sz="2000" dirty="0"/>
          </a:p>
          <a:p>
            <a:r>
              <a:rPr lang="en-GB" sz="2000" b="1" dirty="0"/>
              <a:t>Solve problems </a:t>
            </a:r>
            <a:r>
              <a:rPr lang="en-GB" sz="2000" dirty="0"/>
              <a:t>by applying their mathematics to a variety of problems with increasing sophistication, including breaking down problems into a series of simpler steps and persevering in seeking solutions</a:t>
            </a:r>
            <a:r>
              <a:rPr lang="en-GB" sz="2000" dirty="0" smtClean="0"/>
              <a:t>. Children should also be able to use logical trial and error to find solutions.</a:t>
            </a:r>
            <a:endParaRPr lang="en-GB" sz="20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0747" y="1270000"/>
            <a:ext cx="5829944" cy="4391891"/>
          </a:xfrm>
          <a:prstGeom prst="rect">
            <a:avLst/>
          </a:prstGeom>
        </p:spPr>
      </p:pic>
    </p:spTree>
    <p:extLst>
      <p:ext uri="{BB962C8B-B14F-4D97-AF65-F5344CB8AC3E}">
        <p14:creationId xmlns:p14="http://schemas.microsoft.com/office/powerpoint/2010/main" val="12226307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805" y="235527"/>
            <a:ext cx="10004522" cy="1320800"/>
          </a:xfrm>
        </p:spPr>
        <p:txBody>
          <a:bodyPr>
            <a:normAutofit/>
          </a:bodyPr>
          <a:lstStyle/>
          <a:p>
            <a:r>
              <a:rPr lang="en-GB" dirty="0" smtClean="0"/>
              <a:t>So what does it look like in the classroom?</a:t>
            </a:r>
            <a:br>
              <a:rPr lang="en-GB" dirty="0" smtClean="0"/>
            </a:br>
            <a:r>
              <a:rPr lang="en-GB" dirty="0" smtClean="0"/>
              <a:t>See NCETM document for more info.</a:t>
            </a:r>
            <a:endParaRPr lang="en-GB" dirty="0"/>
          </a:p>
        </p:txBody>
      </p:sp>
      <p:sp>
        <p:nvSpPr>
          <p:cNvPr id="3" name="Content Placeholder 2"/>
          <p:cNvSpPr>
            <a:spLocks noGrp="1"/>
          </p:cNvSpPr>
          <p:nvPr>
            <p:ph idx="1"/>
          </p:nvPr>
        </p:nvSpPr>
        <p:spPr>
          <a:xfrm>
            <a:off x="441805" y="1403927"/>
            <a:ext cx="11223721" cy="4789054"/>
          </a:xfrm>
        </p:spPr>
        <p:txBody>
          <a:bodyPr>
            <a:noAutofit/>
          </a:bodyPr>
          <a:lstStyle/>
          <a:p>
            <a:r>
              <a:rPr lang="en-GB" dirty="0" smtClean="0">
                <a:solidFill>
                  <a:schemeClr val="tx1"/>
                </a:solidFill>
              </a:rPr>
              <a:t>Expectation is ALL children can achieve expected standard in maths and access the same topic.</a:t>
            </a:r>
          </a:p>
          <a:p>
            <a:r>
              <a:rPr lang="en-GB" dirty="0" smtClean="0">
                <a:solidFill>
                  <a:schemeClr val="tx1"/>
                </a:solidFill>
              </a:rPr>
              <a:t>All children focus on same lesson content</a:t>
            </a:r>
          </a:p>
          <a:p>
            <a:r>
              <a:rPr lang="en-GB" dirty="0" smtClean="0">
                <a:solidFill>
                  <a:schemeClr val="tx1"/>
                </a:solidFill>
              </a:rPr>
              <a:t>Key concepts such as addition facts and times tables are learnt for instant recall</a:t>
            </a:r>
          </a:p>
          <a:p>
            <a:r>
              <a:rPr lang="en-GB" dirty="0" smtClean="0">
                <a:solidFill>
                  <a:schemeClr val="tx1"/>
                </a:solidFill>
              </a:rPr>
              <a:t>Pupils who grasp concepts quickly will be challenged through rich and sophisticated problems not new content to develop a deep understanding (e.g. reason and problem solve)</a:t>
            </a:r>
          </a:p>
          <a:p>
            <a:r>
              <a:rPr lang="en-GB" dirty="0" smtClean="0">
                <a:solidFill>
                  <a:schemeClr val="tx1"/>
                </a:solidFill>
              </a:rPr>
              <a:t>Differentiation occurs through targeted support and intervention, not in the topics taught. Therefore pupils may be grouped according to level of support needed, not ability. E.g. you may have a child who has grasped the concept but needs support with reasoning and problem solving.</a:t>
            </a:r>
          </a:p>
          <a:p>
            <a:r>
              <a:rPr lang="en-GB" dirty="0" smtClean="0">
                <a:solidFill>
                  <a:schemeClr val="tx1"/>
                </a:solidFill>
              </a:rPr>
              <a:t>In Year 5 differentiation occurs through choice of activity in the form of:</a:t>
            </a:r>
          </a:p>
          <a:p>
            <a:pPr marL="0" indent="0">
              <a:buNone/>
            </a:pPr>
            <a:r>
              <a:rPr lang="en-GB" b="1" dirty="0" smtClean="0">
                <a:solidFill>
                  <a:schemeClr val="tx1"/>
                </a:solidFill>
              </a:rPr>
              <a:t>Paddling</a:t>
            </a:r>
            <a:r>
              <a:rPr lang="en-GB" dirty="0" smtClean="0">
                <a:solidFill>
                  <a:schemeClr val="tx1"/>
                </a:solidFill>
              </a:rPr>
              <a:t>- practice the concept </a:t>
            </a:r>
          </a:p>
          <a:p>
            <a:pPr marL="0" indent="0">
              <a:buNone/>
            </a:pPr>
            <a:r>
              <a:rPr lang="en-GB" b="1" dirty="0" smtClean="0">
                <a:solidFill>
                  <a:schemeClr val="tx1"/>
                </a:solidFill>
              </a:rPr>
              <a:t>Snorkelling</a:t>
            </a:r>
            <a:r>
              <a:rPr lang="en-GB" dirty="0" smtClean="0">
                <a:solidFill>
                  <a:schemeClr val="tx1"/>
                </a:solidFill>
              </a:rPr>
              <a:t>- begin to problem solve and reason</a:t>
            </a:r>
          </a:p>
          <a:p>
            <a:pPr marL="0" indent="0">
              <a:buNone/>
            </a:pPr>
            <a:r>
              <a:rPr lang="en-GB" b="1" dirty="0" smtClean="0">
                <a:solidFill>
                  <a:schemeClr val="tx1"/>
                </a:solidFill>
              </a:rPr>
              <a:t>Diving</a:t>
            </a:r>
            <a:r>
              <a:rPr lang="en-GB" dirty="0" smtClean="0">
                <a:solidFill>
                  <a:schemeClr val="tx1"/>
                </a:solidFill>
              </a:rPr>
              <a:t>- deeper level thinking problem solving and reasoning tasks</a:t>
            </a:r>
          </a:p>
          <a:p>
            <a:pPr marL="0" indent="0">
              <a:buNone/>
            </a:pPr>
            <a:r>
              <a:rPr lang="en-GB" dirty="0" smtClean="0">
                <a:solidFill>
                  <a:schemeClr val="tx1"/>
                </a:solidFill>
              </a:rPr>
              <a:t>Children choose their level of challenge dependent on confidence with the lesson concept assessed in the input and with careful monitoring in order to not put a ceiling on their achievement/ ensure the level is appropriate.</a:t>
            </a:r>
            <a:endParaRPr lang="en-GB" dirty="0">
              <a:solidFill>
                <a:schemeClr val="tx1"/>
              </a:solidFill>
            </a:endParaRPr>
          </a:p>
        </p:txBody>
      </p:sp>
      <p:pic>
        <p:nvPicPr>
          <p:cNvPr id="4" name="Picture 3"/>
          <p:cNvPicPr>
            <a:picLocks noChangeAspect="1"/>
          </p:cNvPicPr>
          <p:nvPr/>
        </p:nvPicPr>
        <p:blipFill rotWithShape="1">
          <a:blip r:embed="rId3"/>
          <a:srcRect l="13031" t="19061" r="28440" b="28520"/>
          <a:stretch/>
        </p:blipFill>
        <p:spPr>
          <a:xfrm>
            <a:off x="9416528" y="235527"/>
            <a:ext cx="2623071" cy="1320800"/>
          </a:xfrm>
          <a:prstGeom prst="rect">
            <a:avLst/>
          </a:prstGeom>
        </p:spPr>
      </p:pic>
      <p:cxnSp>
        <p:nvCxnSpPr>
          <p:cNvPr id="6" name="Straight Arrow Connector 5"/>
          <p:cNvCxnSpPr/>
          <p:nvPr/>
        </p:nvCxnSpPr>
        <p:spPr>
          <a:xfrm flipV="1">
            <a:off x="8271164" y="1122218"/>
            <a:ext cx="1145364" cy="1385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55626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 look at an example…. And have a go if you wish</a:t>
            </a:r>
            <a:endParaRPr lang="en-GB" dirty="0"/>
          </a:p>
        </p:txBody>
      </p:sp>
      <p:sp>
        <p:nvSpPr>
          <p:cNvPr id="3" name="Content Placeholder 2"/>
          <p:cNvSpPr>
            <a:spLocks noGrp="1"/>
          </p:cNvSpPr>
          <p:nvPr>
            <p:ph idx="1"/>
          </p:nvPr>
        </p:nvSpPr>
        <p:spPr>
          <a:xfrm>
            <a:off x="677334" y="2160589"/>
            <a:ext cx="5070323" cy="3880773"/>
          </a:xfrm>
        </p:spPr>
        <p:txBody>
          <a:bodyPr>
            <a:normAutofit/>
          </a:bodyPr>
          <a:lstStyle/>
          <a:p>
            <a:pPr marL="0" indent="0">
              <a:buNone/>
            </a:pPr>
            <a:r>
              <a:rPr lang="en-GB" sz="4400" b="1" u="sng" dirty="0" smtClean="0"/>
              <a:t>Focus: addition and subtraction</a:t>
            </a:r>
          </a:p>
          <a:p>
            <a:pPr marL="0" indent="0">
              <a:buNone/>
            </a:pPr>
            <a:endParaRPr lang="en-GB" sz="4400" dirty="0"/>
          </a:p>
          <a:p>
            <a:pPr marL="0" indent="0">
              <a:buNone/>
            </a:pPr>
            <a:r>
              <a:rPr lang="en-GB" sz="4400" dirty="0" smtClean="0"/>
              <a:t>Have a look at the examples.</a:t>
            </a:r>
          </a:p>
        </p:txBody>
      </p:sp>
      <p:pic>
        <p:nvPicPr>
          <p:cNvPr id="4" name="Picture 3"/>
          <p:cNvPicPr>
            <a:picLocks noChangeAspect="1"/>
          </p:cNvPicPr>
          <p:nvPr/>
        </p:nvPicPr>
        <p:blipFill rotWithShape="1">
          <a:blip r:embed="rId3"/>
          <a:srcRect l="23782" t="26459" r="24466" b="8646"/>
          <a:stretch/>
        </p:blipFill>
        <p:spPr>
          <a:xfrm>
            <a:off x="6035039" y="2115421"/>
            <a:ext cx="5632784" cy="3971108"/>
          </a:xfrm>
          <a:prstGeom prst="rect">
            <a:avLst/>
          </a:prstGeom>
        </p:spPr>
      </p:pic>
      <p:sp>
        <p:nvSpPr>
          <p:cNvPr id="5" name="TextBox 4"/>
          <p:cNvSpPr txBox="1"/>
          <p:nvPr/>
        </p:nvSpPr>
        <p:spPr>
          <a:xfrm>
            <a:off x="8255726" y="1468913"/>
            <a:ext cx="2534194" cy="646331"/>
          </a:xfrm>
          <a:prstGeom prst="rect">
            <a:avLst/>
          </a:prstGeom>
          <a:noFill/>
        </p:spPr>
        <p:txBody>
          <a:bodyPr wrap="square" rtlCol="0">
            <a:spAutoFit/>
          </a:bodyPr>
          <a:lstStyle/>
          <a:p>
            <a:pPr algn="ctr"/>
            <a:r>
              <a:rPr lang="en-GB" dirty="0" smtClean="0"/>
              <a:t>Find this sheet in your pack</a:t>
            </a:r>
            <a:endParaRPr lang="en-GB" dirty="0"/>
          </a:p>
        </p:txBody>
      </p:sp>
      <p:cxnSp>
        <p:nvCxnSpPr>
          <p:cNvPr id="7" name="Straight Arrow Connector 6"/>
          <p:cNvCxnSpPr/>
          <p:nvPr/>
        </p:nvCxnSpPr>
        <p:spPr>
          <a:xfrm flipH="1">
            <a:off x="8940586" y="1838245"/>
            <a:ext cx="333416" cy="95146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3443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573" y="387531"/>
            <a:ext cx="11157615" cy="1320800"/>
          </a:xfrm>
        </p:spPr>
        <p:txBody>
          <a:bodyPr>
            <a:normAutofit/>
          </a:bodyPr>
          <a:lstStyle/>
          <a:p>
            <a:r>
              <a:rPr lang="en-GB" dirty="0" smtClean="0">
                <a:solidFill>
                  <a:schemeClr val="tx1"/>
                </a:solidFill>
              </a:rPr>
              <a:t>Activities- there are a variety of activities which follow the types of learning process.</a:t>
            </a:r>
            <a:endParaRPr lang="en-GB" dirty="0">
              <a:solidFill>
                <a:schemeClr val="tx1"/>
              </a:solidFill>
            </a:endParaRPr>
          </a:p>
        </p:txBody>
      </p:sp>
      <p:sp>
        <p:nvSpPr>
          <p:cNvPr id="3" name="Content Placeholder 2"/>
          <p:cNvSpPr>
            <a:spLocks noGrp="1"/>
          </p:cNvSpPr>
          <p:nvPr>
            <p:ph idx="1"/>
          </p:nvPr>
        </p:nvSpPr>
        <p:spPr>
          <a:xfrm>
            <a:off x="311573" y="1545052"/>
            <a:ext cx="10870232" cy="4540656"/>
          </a:xfrm>
        </p:spPr>
        <p:txBody>
          <a:bodyPr>
            <a:noAutofit/>
          </a:bodyPr>
          <a:lstStyle/>
          <a:p>
            <a:pPr marL="0" indent="0">
              <a:buNone/>
            </a:pPr>
            <a:r>
              <a:rPr lang="en-GB" sz="2000" b="1" u="sng" dirty="0" smtClean="0"/>
              <a:t>Year 5:</a:t>
            </a:r>
          </a:p>
          <a:p>
            <a:pPr marL="0" indent="0">
              <a:buNone/>
            </a:pPr>
            <a:r>
              <a:rPr lang="en-GB" sz="2000" b="1" u="sng" dirty="0" smtClean="0"/>
              <a:t>Theme</a:t>
            </a:r>
            <a:r>
              <a:rPr lang="en-GB" sz="2000" b="1" u="sng" dirty="0"/>
              <a:t>: Multiplying and dividing by 10, 100 and 1000 </a:t>
            </a:r>
          </a:p>
          <a:p>
            <a:pPr marL="0" indent="0">
              <a:buNone/>
            </a:pPr>
            <a:endParaRPr lang="en-GB" sz="2000" b="1" u="sng" dirty="0" smtClean="0"/>
          </a:p>
          <a:p>
            <a:pPr marL="0" indent="0">
              <a:buNone/>
            </a:pPr>
            <a:r>
              <a:rPr lang="en-GB" sz="2000" b="1" u="sng" dirty="0" smtClean="0"/>
              <a:t>Type </a:t>
            </a:r>
            <a:r>
              <a:rPr lang="en-GB" sz="2000" b="1" u="sng" dirty="0" smtClean="0"/>
              <a:t>of </a:t>
            </a:r>
            <a:r>
              <a:rPr lang="en-GB" sz="2000" b="1" u="sng" dirty="0" smtClean="0"/>
              <a:t>learning tasks on sheet are as follows:</a:t>
            </a:r>
            <a:endParaRPr lang="en-GB" sz="2000" b="1" u="sng" dirty="0" smtClean="0"/>
          </a:p>
          <a:p>
            <a:r>
              <a:rPr lang="en-GB" sz="2000" dirty="0" smtClean="0"/>
              <a:t>Fluency – calculation problems</a:t>
            </a:r>
          </a:p>
          <a:p>
            <a:r>
              <a:rPr lang="en-GB" sz="2000" dirty="0" smtClean="0"/>
              <a:t>Reasoning- explaining thinking/ proving true or false</a:t>
            </a:r>
          </a:p>
          <a:p>
            <a:r>
              <a:rPr lang="en-GB" sz="2000" dirty="0" smtClean="0"/>
              <a:t>Problem solving – multi answer problems to solve including multi step </a:t>
            </a:r>
            <a:r>
              <a:rPr lang="en-GB" sz="2000" dirty="0" smtClean="0"/>
              <a:t>problems</a:t>
            </a:r>
          </a:p>
          <a:p>
            <a:pPr marL="0" indent="0">
              <a:buNone/>
            </a:pPr>
            <a:r>
              <a:rPr lang="en-GB" sz="2000" dirty="0" smtClean="0"/>
              <a:t>HINT: See in your pack for guidance on how to multiply and divide by 10,100 and 1000 if you are not sure how it is taught in school or ask your child as they should be able to explain!</a:t>
            </a:r>
            <a:endParaRPr lang="en-GB" sz="2000" dirty="0"/>
          </a:p>
          <a:p>
            <a:pPr marL="0" indent="0">
              <a:buNone/>
            </a:pPr>
            <a:endParaRPr lang="en-GB" sz="2000" dirty="0"/>
          </a:p>
          <a:p>
            <a:pPr marL="0" indent="0">
              <a:buNone/>
            </a:pPr>
            <a:r>
              <a:rPr lang="en-GB" sz="2000" b="1" u="sng" dirty="0" smtClean="0"/>
              <a:t>Year </a:t>
            </a:r>
            <a:r>
              <a:rPr lang="en-GB" sz="2000" b="1" u="sng" dirty="0" smtClean="0"/>
              <a:t>6</a:t>
            </a:r>
          </a:p>
          <a:p>
            <a:pPr marL="0" indent="0">
              <a:buNone/>
            </a:pPr>
            <a:r>
              <a:rPr lang="en-GB" sz="2000" dirty="0" smtClean="0"/>
              <a:t>Will </a:t>
            </a:r>
            <a:r>
              <a:rPr lang="en-GB" sz="2000" dirty="0" smtClean="0"/>
              <a:t>be having a go at a reasoning practice paper.</a:t>
            </a:r>
          </a:p>
        </p:txBody>
      </p:sp>
    </p:spTree>
    <p:extLst>
      <p:ext uri="{BB962C8B-B14F-4D97-AF65-F5344CB8AC3E}">
        <p14:creationId xmlns:p14="http://schemas.microsoft.com/office/powerpoint/2010/main" val="2987487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Any questions?</a:t>
            </a:r>
            <a:endParaRPr lang="en-GB" sz="3200" dirty="0"/>
          </a:p>
        </p:txBody>
      </p:sp>
    </p:spTree>
    <p:extLst>
      <p:ext uri="{BB962C8B-B14F-4D97-AF65-F5344CB8AC3E}">
        <p14:creationId xmlns:p14="http://schemas.microsoft.com/office/powerpoint/2010/main" val="325689236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645</TotalTime>
  <Words>663</Words>
  <Application>Microsoft Office PowerPoint</Application>
  <PresentationFormat>Widescreen</PresentationFormat>
  <Paragraphs>63</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Trebuchet MS</vt:lpstr>
      <vt:lpstr>Wingdings 3</vt:lpstr>
      <vt:lpstr>Facet</vt:lpstr>
      <vt:lpstr>Maths Workshop Year 5 and 6  The importance of reasoning. </vt:lpstr>
      <vt:lpstr>Aims of today</vt:lpstr>
      <vt:lpstr>Lets play a game…  Nice or nasty?</vt:lpstr>
      <vt:lpstr>What is mastery?</vt:lpstr>
      <vt:lpstr>Stages of Teaching</vt:lpstr>
      <vt:lpstr>The New Maths Curriculum</vt:lpstr>
      <vt:lpstr>So what does it look like in the classroom? See NCETM document for more info.</vt:lpstr>
      <vt:lpstr>Have a look at an example…. And have a go if you wish</vt:lpstr>
      <vt:lpstr>Activities- there are a variety of activities which follow the types of learning process.</vt:lpstr>
      <vt:lpstr>Thank you for listening</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Workshop Year 5 and 6</dc:title>
  <dc:creator>Kate Arrandale</dc:creator>
  <cp:lastModifiedBy>Kate Arrandale</cp:lastModifiedBy>
  <cp:revision>21</cp:revision>
  <cp:lastPrinted>2017-11-08T08:42:08Z</cp:lastPrinted>
  <dcterms:created xsi:type="dcterms:W3CDTF">2017-11-04T15:44:29Z</dcterms:created>
  <dcterms:modified xsi:type="dcterms:W3CDTF">2017-11-08T10:40:55Z</dcterms:modified>
</cp:coreProperties>
</file>