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GoogleSlidesCustomDataVersion2">
      <go:slidesCustomData xmlns:go="http://customooxmlschemas.google.com/" r:id="rId22" roundtripDataSignature="AMtx7mhVo2W5fXJPSoNykFYy1xyhk7He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customschemas.google.com/relationships/presentationmetadata" Target="metadata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1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1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1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1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7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png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and Content">
  <p:cSld name="5_Title and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35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5" name="Google Shape;15;p20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with Box">
  <p:cSld name="Title Slide with Box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2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fmla="val 2649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19" name="Google Shape;1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8A0DB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8"/>
          <p:cNvSpPr/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8"/>
          <p:cNvSpPr/>
          <p:nvPr>
            <p:ph idx="1" type="body"/>
          </p:nvPr>
        </p:nvSpPr>
        <p:spPr>
          <a:xfrm>
            <a:off x="489745" y="1957386"/>
            <a:ext cx="8164510" cy="4387851"/>
          </a:xfrm>
          <a:prstGeom prst="roundRect">
            <a:avLst>
              <a:gd fmla="val 2585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rm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.xml"/><Relationship Id="rId11" Type="http://schemas.openxmlformats.org/officeDocument/2006/relationships/slide" Target="/ppt/slides/slide9.xml"/><Relationship Id="rId10" Type="http://schemas.openxmlformats.org/officeDocument/2006/relationships/image" Target="../media/image8.png"/><Relationship Id="rId21" Type="http://schemas.openxmlformats.org/officeDocument/2006/relationships/image" Target="../media/image12.png"/><Relationship Id="rId13" Type="http://schemas.openxmlformats.org/officeDocument/2006/relationships/slide" Target="/ppt/slides/slide6.xml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slide" Target="/ppt/slides/slide3.xml"/><Relationship Id="rId4" Type="http://schemas.openxmlformats.org/officeDocument/2006/relationships/slide" Target="/ppt/slides/slide9.xml"/><Relationship Id="rId9" Type="http://schemas.openxmlformats.org/officeDocument/2006/relationships/slide" Target="/ppt/slides/slide12.xml"/><Relationship Id="rId15" Type="http://schemas.openxmlformats.org/officeDocument/2006/relationships/image" Target="../media/image2.png"/><Relationship Id="rId14" Type="http://schemas.openxmlformats.org/officeDocument/2006/relationships/slide" Target="/ppt/slides/slide6.xml"/><Relationship Id="rId17" Type="http://schemas.openxmlformats.org/officeDocument/2006/relationships/slide" Target="/ppt/slides/slide15.xml"/><Relationship Id="rId16" Type="http://schemas.openxmlformats.org/officeDocument/2006/relationships/slide" Target="/ppt/slides/slide15.xml"/><Relationship Id="rId5" Type="http://schemas.openxmlformats.org/officeDocument/2006/relationships/slide" Target="/ppt/slides/slide12.xml"/><Relationship Id="rId19" Type="http://schemas.openxmlformats.org/officeDocument/2006/relationships/slide" Target="/ppt/slides/slide3.xml"/><Relationship Id="rId6" Type="http://schemas.openxmlformats.org/officeDocument/2006/relationships/slide" Target="/ppt/slides/slide15.xml"/><Relationship Id="rId18" Type="http://schemas.openxmlformats.org/officeDocument/2006/relationships/image" Target="../media/image4.png"/><Relationship Id="rId7" Type="http://schemas.openxmlformats.org/officeDocument/2006/relationships/slide" Target="/ppt/slides/slide6.xml"/><Relationship Id="rId8" Type="http://schemas.openxmlformats.org/officeDocument/2006/relationships/slide" Target="/ppt/slides/slide1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8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slide" Target="/ppt/slides/slide2.xml"/><Relationship Id="rId8" Type="http://schemas.openxmlformats.org/officeDocument/2006/relationships/slide" Target="/ppt/slides/slide2.xml"/></Relationships>
</file>

<file path=ppt/slides/_rels/slide5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.xml"/><Relationship Id="rId11" Type="http://schemas.openxmlformats.org/officeDocument/2006/relationships/slide" Target="/ppt/slides/slide9.xml"/><Relationship Id="rId10" Type="http://schemas.openxmlformats.org/officeDocument/2006/relationships/image" Target="../media/image8.png"/><Relationship Id="rId21" Type="http://schemas.openxmlformats.org/officeDocument/2006/relationships/image" Target="../media/image12.png"/><Relationship Id="rId13" Type="http://schemas.openxmlformats.org/officeDocument/2006/relationships/slide" Target="/ppt/slides/slide6.xml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slide" Target="/ppt/slides/slide3.xml"/><Relationship Id="rId4" Type="http://schemas.openxmlformats.org/officeDocument/2006/relationships/slide" Target="/ppt/slides/slide9.xml"/><Relationship Id="rId9" Type="http://schemas.openxmlformats.org/officeDocument/2006/relationships/slide" Target="/ppt/slides/slide12.xml"/><Relationship Id="rId15" Type="http://schemas.openxmlformats.org/officeDocument/2006/relationships/image" Target="../media/image2.png"/><Relationship Id="rId14" Type="http://schemas.openxmlformats.org/officeDocument/2006/relationships/slide" Target="/ppt/slides/slide6.xml"/><Relationship Id="rId17" Type="http://schemas.openxmlformats.org/officeDocument/2006/relationships/slide" Target="/ppt/slides/slide15.xml"/><Relationship Id="rId16" Type="http://schemas.openxmlformats.org/officeDocument/2006/relationships/slide" Target="/ppt/slides/slide15.xml"/><Relationship Id="rId5" Type="http://schemas.openxmlformats.org/officeDocument/2006/relationships/slide" Target="/ppt/slides/slide12.xml"/><Relationship Id="rId19" Type="http://schemas.openxmlformats.org/officeDocument/2006/relationships/slide" Target="/ppt/slides/slide3.xml"/><Relationship Id="rId6" Type="http://schemas.openxmlformats.org/officeDocument/2006/relationships/slide" Target="/ppt/slides/slide15.xml"/><Relationship Id="rId18" Type="http://schemas.openxmlformats.org/officeDocument/2006/relationships/image" Target="../media/image4.png"/><Relationship Id="rId7" Type="http://schemas.openxmlformats.org/officeDocument/2006/relationships/slide" Target="/ppt/slides/slide6.xml"/><Relationship Id="rId8" Type="http://schemas.openxmlformats.org/officeDocument/2006/relationships/slide" Target="/ppt/slides/slide12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0.png"/><Relationship Id="rId4" Type="http://schemas.openxmlformats.org/officeDocument/2006/relationships/image" Target="../media/image16.png"/><Relationship Id="rId5" Type="http://schemas.openxmlformats.org/officeDocument/2006/relationships/slide" Target="/ppt/slides/slide2.xml"/><Relationship Id="rId6" Type="http://schemas.openxmlformats.org/officeDocument/2006/relationships/slide" Target="/ppt/slides/slide2.xml"/><Relationship Id="rId7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slide" Target="/ppt/slides/slide2.xml"/><Relationship Id="rId8" Type="http://schemas.openxmlformats.org/officeDocument/2006/relationships/slide" Target="/ppt/slides/slide2.xml"/></Relationships>
</file>

<file path=ppt/slides/_rels/slide8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.xml"/><Relationship Id="rId11" Type="http://schemas.openxmlformats.org/officeDocument/2006/relationships/slide" Target="/ppt/slides/slide9.xml"/><Relationship Id="rId10" Type="http://schemas.openxmlformats.org/officeDocument/2006/relationships/image" Target="../media/image8.png"/><Relationship Id="rId21" Type="http://schemas.openxmlformats.org/officeDocument/2006/relationships/image" Target="../media/image12.png"/><Relationship Id="rId13" Type="http://schemas.openxmlformats.org/officeDocument/2006/relationships/slide" Target="/ppt/slides/slide6.xml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slide" Target="/ppt/slides/slide3.xml"/><Relationship Id="rId4" Type="http://schemas.openxmlformats.org/officeDocument/2006/relationships/slide" Target="/ppt/slides/slide9.xml"/><Relationship Id="rId9" Type="http://schemas.openxmlformats.org/officeDocument/2006/relationships/slide" Target="/ppt/slides/slide12.xml"/><Relationship Id="rId15" Type="http://schemas.openxmlformats.org/officeDocument/2006/relationships/image" Target="../media/image2.png"/><Relationship Id="rId14" Type="http://schemas.openxmlformats.org/officeDocument/2006/relationships/slide" Target="/ppt/slides/slide6.xml"/><Relationship Id="rId17" Type="http://schemas.openxmlformats.org/officeDocument/2006/relationships/slide" Target="/ppt/slides/slide15.xml"/><Relationship Id="rId16" Type="http://schemas.openxmlformats.org/officeDocument/2006/relationships/slide" Target="/ppt/slides/slide15.xml"/><Relationship Id="rId5" Type="http://schemas.openxmlformats.org/officeDocument/2006/relationships/slide" Target="/ppt/slides/slide12.xml"/><Relationship Id="rId19" Type="http://schemas.openxmlformats.org/officeDocument/2006/relationships/slide" Target="/ppt/slides/slide3.xml"/><Relationship Id="rId6" Type="http://schemas.openxmlformats.org/officeDocument/2006/relationships/slide" Target="/ppt/slides/slide15.xml"/><Relationship Id="rId18" Type="http://schemas.openxmlformats.org/officeDocument/2006/relationships/image" Target="../media/image4.png"/><Relationship Id="rId7" Type="http://schemas.openxmlformats.org/officeDocument/2006/relationships/slide" Target="/ppt/slides/slide6.xml"/><Relationship Id="rId8" Type="http://schemas.openxmlformats.org/officeDocument/2006/relationships/slide" Target="/ppt/slides/slide12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6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slide" Target="/ppt/slides/slide2.xml"/><Relationship Id="rId8" Type="http://schemas.openxmlformats.org/officeDocument/2006/relationships/slide" Target="/ppt/slides/slide2.xml"/></Relationships>
</file>

<file path=ppt/slides/_rels/slide11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.xml"/><Relationship Id="rId11" Type="http://schemas.openxmlformats.org/officeDocument/2006/relationships/slide" Target="/ppt/slides/slide9.xml"/><Relationship Id="rId10" Type="http://schemas.openxmlformats.org/officeDocument/2006/relationships/image" Target="../media/image8.png"/><Relationship Id="rId21" Type="http://schemas.openxmlformats.org/officeDocument/2006/relationships/image" Target="../media/image12.png"/><Relationship Id="rId13" Type="http://schemas.openxmlformats.org/officeDocument/2006/relationships/slide" Target="/ppt/slides/slide6.xml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slide" Target="/ppt/slides/slide3.xml"/><Relationship Id="rId4" Type="http://schemas.openxmlformats.org/officeDocument/2006/relationships/slide" Target="/ppt/slides/slide9.xml"/><Relationship Id="rId9" Type="http://schemas.openxmlformats.org/officeDocument/2006/relationships/slide" Target="/ppt/slides/slide12.xml"/><Relationship Id="rId15" Type="http://schemas.openxmlformats.org/officeDocument/2006/relationships/image" Target="../media/image2.png"/><Relationship Id="rId14" Type="http://schemas.openxmlformats.org/officeDocument/2006/relationships/slide" Target="/ppt/slides/slide6.xml"/><Relationship Id="rId17" Type="http://schemas.openxmlformats.org/officeDocument/2006/relationships/slide" Target="/ppt/slides/slide15.xml"/><Relationship Id="rId16" Type="http://schemas.openxmlformats.org/officeDocument/2006/relationships/slide" Target="/ppt/slides/slide15.xml"/><Relationship Id="rId5" Type="http://schemas.openxmlformats.org/officeDocument/2006/relationships/slide" Target="/ppt/slides/slide12.xml"/><Relationship Id="rId19" Type="http://schemas.openxmlformats.org/officeDocument/2006/relationships/slide" Target="/ppt/slides/slide3.xml"/><Relationship Id="rId6" Type="http://schemas.openxmlformats.org/officeDocument/2006/relationships/slide" Target="/ppt/slides/slide15.xml"/><Relationship Id="rId18" Type="http://schemas.openxmlformats.org/officeDocument/2006/relationships/image" Target="../media/image4.png"/><Relationship Id="rId7" Type="http://schemas.openxmlformats.org/officeDocument/2006/relationships/slide" Target="/ppt/slides/slide6.xml"/><Relationship Id="rId8" Type="http://schemas.openxmlformats.org/officeDocument/2006/relationships/slide" Target="/ppt/slides/slide12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slide" Target="/ppt/slides/slide2.xml"/><Relationship Id="rId8" Type="http://schemas.openxmlformats.org/officeDocument/2006/relationships/slide" Target="/ppt/slides/slide2.xml"/></Relationships>
</file>

<file path=ppt/slides/_rels/slide14.xml.rels><?xml version="1.0" encoding="UTF-8" standalone="yes"?><Relationships xmlns="http://schemas.openxmlformats.org/package/2006/relationships"><Relationship Id="rId20" Type="http://schemas.openxmlformats.org/officeDocument/2006/relationships/slide" Target="/ppt/slides/slide3.xml"/><Relationship Id="rId11" Type="http://schemas.openxmlformats.org/officeDocument/2006/relationships/slide" Target="/ppt/slides/slide9.xml"/><Relationship Id="rId10" Type="http://schemas.openxmlformats.org/officeDocument/2006/relationships/image" Target="../media/image8.png"/><Relationship Id="rId21" Type="http://schemas.openxmlformats.org/officeDocument/2006/relationships/image" Target="../media/image12.png"/><Relationship Id="rId13" Type="http://schemas.openxmlformats.org/officeDocument/2006/relationships/slide" Target="/ppt/slides/slide6.xml"/><Relationship Id="rId1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slide" Target="/ppt/slides/slide3.xml"/><Relationship Id="rId4" Type="http://schemas.openxmlformats.org/officeDocument/2006/relationships/slide" Target="/ppt/slides/slide9.xml"/><Relationship Id="rId9" Type="http://schemas.openxmlformats.org/officeDocument/2006/relationships/slide" Target="/ppt/slides/slide12.xml"/><Relationship Id="rId15" Type="http://schemas.openxmlformats.org/officeDocument/2006/relationships/image" Target="../media/image2.png"/><Relationship Id="rId14" Type="http://schemas.openxmlformats.org/officeDocument/2006/relationships/slide" Target="/ppt/slides/slide6.xml"/><Relationship Id="rId17" Type="http://schemas.openxmlformats.org/officeDocument/2006/relationships/slide" Target="/ppt/slides/slide15.xml"/><Relationship Id="rId16" Type="http://schemas.openxmlformats.org/officeDocument/2006/relationships/slide" Target="/ppt/slides/slide15.xml"/><Relationship Id="rId5" Type="http://schemas.openxmlformats.org/officeDocument/2006/relationships/slide" Target="/ppt/slides/slide12.xml"/><Relationship Id="rId19" Type="http://schemas.openxmlformats.org/officeDocument/2006/relationships/slide" Target="/ppt/slides/slide3.xml"/><Relationship Id="rId6" Type="http://schemas.openxmlformats.org/officeDocument/2006/relationships/slide" Target="/ppt/slides/slide15.xml"/><Relationship Id="rId18" Type="http://schemas.openxmlformats.org/officeDocument/2006/relationships/image" Target="../media/image4.png"/><Relationship Id="rId7" Type="http://schemas.openxmlformats.org/officeDocument/2006/relationships/slide" Target="/ppt/slides/slide6.xml"/><Relationship Id="rId8" Type="http://schemas.openxmlformats.org/officeDocument/2006/relationships/slide" Target="/ppt/slides/slide12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png"/><Relationship Id="rId4" Type="http://schemas.openxmlformats.org/officeDocument/2006/relationships/slide" Target="/ppt/slides/slide2.xml"/><Relationship Id="rId5" Type="http://schemas.openxmlformats.org/officeDocument/2006/relationships/slide" Target="/ppt/slides/slide2.xml"/><Relationship Id="rId6" Type="http://schemas.openxmlformats.org/officeDocument/2006/relationships/image" Target="../media/image10.png"/><Relationship Id="rId7" Type="http://schemas.openxmlformats.org/officeDocument/2006/relationships/slide" Target="/ppt/slides/slide2.xml"/><Relationship Id="rId8" Type="http://schemas.openxmlformats.org/officeDocument/2006/relationships/slide" Target="/ppt/slides/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/>
              <a:t>Who Are the Totally Pawsome Reading Gang?</a:t>
            </a:r>
            <a:endParaRPr sz="2800"/>
          </a:p>
        </p:txBody>
      </p:sp>
      <p:sp>
        <p:nvSpPr>
          <p:cNvPr id="29" name="Google Shape;29;p2"/>
          <p:cNvSpPr/>
          <p:nvPr/>
        </p:nvSpPr>
        <p:spPr>
          <a:xfrm>
            <a:off x="755651" y="1294053"/>
            <a:ext cx="7632700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Totally Pawsome Reading Gang is a group of clever canines who each help with one of the reading content domains.</a:t>
            </a:r>
            <a:endParaRPr/>
          </a:p>
        </p:txBody>
      </p:sp>
      <p:sp>
        <p:nvSpPr>
          <p:cNvPr id="30" name="Google Shape;30;p2"/>
          <p:cNvSpPr/>
          <p:nvPr/>
        </p:nvSpPr>
        <p:spPr>
          <a:xfrm>
            <a:off x="755651" y="2136307"/>
            <a:ext cx="7632700" cy="495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on each dog to find out who they are and what they do.</a:t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2">
            <a:hlinkClick action="ppaction://hlinksldjump" r:id="rId3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2">
            <a:hlinkClick action="ppaction://hlinksldjump" r:id="rId4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Predicting Pip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2">
            <a:hlinkClick action="ppaction://hlinksldjump" r:id="rId5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 Iggy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2">
            <a:hlinkClick action="ppaction://hlinksldjump" r:id="rId6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Sequencing Suki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2">
            <a:hlinkClick action="ppaction://hlinksldjump" r:id="rId7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6" name="Google Shape;36;p2"/>
          <p:cNvGrpSpPr/>
          <p:nvPr/>
        </p:nvGrpSpPr>
        <p:grpSpPr>
          <a:xfrm>
            <a:off x="5381005" y="3307091"/>
            <a:ext cx="1385051" cy="1600608"/>
            <a:chOff x="5381005" y="3307091"/>
            <a:chExt cx="1385051" cy="1600608"/>
          </a:xfrm>
        </p:grpSpPr>
        <p:sp>
          <p:nvSpPr>
            <p:cNvPr id="37" name="Google Shape;37;p2">
              <a:hlinkClick action="ppaction://hlinksldjump" r:id="rId8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8" name="Google Shape;38;p2">
              <a:hlinkClick action="ppaction://hlinksldjump"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563154" y="3307091"/>
              <a:ext cx="1020754" cy="14186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9" name="Google Shape;39;p2"/>
          <p:cNvGrpSpPr/>
          <p:nvPr/>
        </p:nvGrpSpPr>
        <p:grpSpPr>
          <a:xfrm>
            <a:off x="3869581" y="3203536"/>
            <a:ext cx="1385051" cy="1697673"/>
            <a:chOff x="3869581" y="3203536"/>
            <a:chExt cx="1385051" cy="1697673"/>
          </a:xfrm>
        </p:grpSpPr>
        <p:sp>
          <p:nvSpPr>
            <p:cNvPr id="40" name="Google Shape;40;p2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1" name="Google Shape;41;p2">
              <a:hlinkClick action="ppaction://hlinksldjump"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4010768" y="3203536"/>
              <a:ext cx="1122465" cy="1697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2" name="Google Shape;42;p2"/>
          <p:cNvGrpSpPr/>
          <p:nvPr/>
        </p:nvGrpSpPr>
        <p:grpSpPr>
          <a:xfrm>
            <a:off x="2398512" y="3405900"/>
            <a:ext cx="1385051" cy="1420493"/>
            <a:chOff x="2398512" y="3405900"/>
            <a:chExt cx="1385051" cy="1420493"/>
          </a:xfrm>
        </p:grpSpPr>
        <p:sp>
          <p:nvSpPr>
            <p:cNvPr id="43" name="Google Shape;43;p2">
              <a:hlinkClick action="ppaction://hlinksldjump" r:id="rId13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4" name="Google Shape;44;p2">
              <a:hlinkClick action="ppaction://hlinksldjump" r:id="rId14"/>
            </p:cNvPr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2432916" y="3405900"/>
              <a:ext cx="1350647" cy="13516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5" name="Google Shape;45;p2"/>
          <p:cNvGrpSpPr/>
          <p:nvPr/>
        </p:nvGrpSpPr>
        <p:grpSpPr>
          <a:xfrm>
            <a:off x="6987216" y="3456123"/>
            <a:ext cx="1385051" cy="1448495"/>
            <a:chOff x="6987216" y="3456123"/>
            <a:chExt cx="1385051" cy="1448495"/>
          </a:xfrm>
        </p:grpSpPr>
        <p:sp>
          <p:nvSpPr>
            <p:cNvPr id="46" name="Google Shape;46;p2">
              <a:hlinkClick action="ppaction://hlinksldjump" r:id="rId16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7" name="Google Shape;47;p2">
              <a:hlinkClick action="ppaction://hlinksldjump" r:id="rId17"/>
            </p:cNvPr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>
              <a:off x="7055001" y="3456123"/>
              <a:ext cx="1296525" cy="13470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8" name="Google Shape;48;p2"/>
          <p:cNvGrpSpPr/>
          <p:nvPr/>
        </p:nvGrpSpPr>
        <p:grpSpPr>
          <a:xfrm>
            <a:off x="659145" y="3385481"/>
            <a:ext cx="1429855" cy="1390115"/>
            <a:chOff x="659145" y="3385481"/>
            <a:chExt cx="1429855" cy="1390115"/>
          </a:xfrm>
        </p:grpSpPr>
        <p:sp>
          <p:nvSpPr>
            <p:cNvPr id="49" name="Google Shape;49;p2">
              <a:hlinkClick action="ppaction://hlinksldjump" r:id="rId19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 cap="flat" cmpd="sng" w="12700">
              <a:solidFill>
                <a:srgbClr val="BC010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50" name="Google Shape;50;p2">
              <a:hlinkClick action="ppaction://hlinksldjump" r:id="rId20"/>
            </p:cNvPr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667873" y="3385481"/>
              <a:ext cx="1421127" cy="12905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Draw on knowledge of </a:t>
            </a:r>
            <a:r>
              <a:rPr b="1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</a:t>
            </a:r>
            <a:r>
              <a:rPr b="0" i="0" lang="en-GB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to understand texts.</a:t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3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GB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Vocabulary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Victor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Do?</a:t>
            </a:r>
            <a:endParaRPr sz="3600"/>
          </a:p>
        </p:txBody>
      </p:sp>
      <p:grpSp>
        <p:nvGrpSpPr>
          <p:cNvPr id="57" name="Google Shape;57;p3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58" name="Google Shape;58;p3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fmla="val 50000" name="adj"/>
              </a:avLst>
            </a:prstGeom>
            <a:solidFill>
              <a:srgbClr val="BE092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3"/>
            <p:cNvSpPr txBox="1"/>
            <p:nvPr/>
          </p:nvSpPr>
          <p:spPr>
            <a:xfrm>
              <a:off x="1348704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GB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Vocabulary Victor helps with content domain </a:t>
              </a:r>
              <a:r>
                <a:rPr b="1" i="0" lang="en-GB" sz="18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1a:</a:t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p3"/>
          <p:cNvSpPr/>
          <p:nvPr/>
        </p:nvSpPr>
        <p:spPr>
          <a:xfrm>
            <a:off x="980044" y="3615099"/>
            <a:ext cx="7348707" cy="412642"/>
          </a:xfrm>
          <a:prstGeom prst="snip1Rect">
            <a:avLst>
              <a:gd fmla="val 0" name="adj"/>
            </a:avLst>
          </a:prstGeom>
          <a:solidFill>
            <a:srgbClr val="BE092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 might help you to:</a:t>
            </a:r>
            <a:endParaRPr/>
          </a:p>
        </p:txBody>
      </p:sp>
      <p:grpSp>
        <p:nvGrpSpPr>
          <p:cNvPr id="61" name="Google Shape;61;p3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62" name="Google Shape;62;p3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BE0928"/>
            </a:solidFill>
            <a:ln cap="flat" cmpd="sng" w="28575">
              <a:solidFill>
                <a:srgbClr val="BE0928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3" name="Google Shape;63;p3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11999" l="11999" r="11999" t="11999"/>
              </a:stretch>
            </a:blipFill>
            <a:ln cap="flat" cmpd="sng" w="28575">
              <a:solidFill>
                <a:srgbClr val="BE0928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5" name="Google Shape;65;p3"/>
          <p:cNvSpPr/>
          <p:nvPr/>
        </p:nvSpPr>
        <p:spPr>
          <a:xfrm>
            <a:off x="3234487" y="2726112"/>
            <a:ext cx="4803354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think about the </a:t>
            </a:r>
            <a:r>
              <a:rPr b="1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words</a:t>
            </a: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the author uses.</a:t>
            </a:r>
            <a:endParaRPr/>
          </a:p>
        </p:txBody>
      </p:sp>
      <p:sp>
        <p:nvSpPr>
          <p:cNvPr id="66" name="Google Shape;66;p3"/>
          <p:cNvSpPr/>
          <p:nvPr/>
        </p:nvSpPr>
        <p:spPr>
          <a:xfrm>
            <a:off x="852463" y="4204129"/>
            <a:ext cx="6654645" cy="1518163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work out </a:t>
            </a:r>
            <a:r>
              <a:rPr b="1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words mean</a:t>
            </a: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ask you to </a:t>
            </a:r>
            <a:r>
              <a:rPr b="1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find words </a:t>
            </a: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that the author has used;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ask you to give another word which </a:t>
            </a:r>
            <a:r>
              <a:rPr b="1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means the same</a:t>
            </a:r>
            <a:br>
              <a:rPr b="1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GB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as one of the author’s choices. </a:t>
            </a:r>
            <a:endParaRPr b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67" name="Google Shape;67;p3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68" name="Google Shape;68;p3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69" name="Google Shape;69;p3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0" name="Google Shape;70;p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71" name="Google Shape;71;p3">
              <a:hlinkClick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72;p3">
              <a:hlinkClick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73" name="Google Shape;73;p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1110" y="4122988"/>
            <a:ext cx="1827155" cy="21101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4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GB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Vocabulary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36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Victor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 Ask?</a:t>
            </a:r>
            <a:endParaRPr sz="3600"/>
          </a:p>
        </p:txBody>
      </p:sp>
      <p:grpSp>
        <p:nvGrpSpPr>
          <p:cNvPr id="79" name="Google Shape;79;p4"/>
          <p:cNvGrpSpPr/>
          <p:nvPr/>
        </p:nvGrpSpPr>
        <p:grpSpPr>
          <a:xfrm>
            <a:off x="-293076" y="1680564"/>
            <a:ext cx="8787372" cy="412642"/>
            <a:chOff x="-293076" y="1680564"/>
            <a:chExt cx="8787372" cy="412642"/>
          </a:xfrm>
        </p:grpSpPr>
        <p:sp>
          <p:nvSpPr>
            <p:cNvPr id="80" name="Google Shape;80;p4"/>
            <p:cNvSpPr/>
            <p:nvPr/>
          </p:nvSpPr>
          <p:spPr>
            <a:xfrm>
              <a:off x="-293076" y="1680564"/>
              <a:ext cx="8787372" cy="412642"/>
            </a:xfrm>
            <a:prstGeom prst="snip1Rect">
              <a:avLst>
                <a:gd fmla="val 50000" name="adj"/>
              </a:avLst>
            </a:prstGeom>
            <a:solidFill>
              <a:srgbClr val="BE092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4"/>
            <p:cNvSpPr txBox="1"/>
            <p:nvPr/>
          </p:nvSpPr>
          <p:spPr>
            <a:xfrm>
              <a:off x="2919760" y="1703826"/>
              <a:ext cx="557453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Vocabulary Victor might ask questions like these:</a:t>
              </a:r>
              <a:endParaRPr/>
            </a:p>
          </p:txBody>
        </p:sp>
      </p:grpSp>
      <p:grpSp>
        <p:nvGrpSpPr>
          <p:cNvPr id="82" name="Google Shape;82;p4"/>
          <p:cNvGrpSpPr/>
          <p:nvPr/>
        </p:nvGrpSpPr>
        <p:grpSpPr>
          <a:xfrm>
            <a:off x="-1212551" y="1887950"/>
            <a:ext cx="5017169" cy="6108592"/>
            <a:chOff x="-1212551" y="1887950"/>
            <a:chExt cx="5017169" cy="6108592"/>
          </a:xfrm>
        </p:grpSpPr>
        <p:sp>
          <p:nvSpPr>
            <p:cNvPr id="83" name="Google Shape;83;p4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BE0928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84" name="Google Shape;84;p4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-68493" y="1887950"/>
              <a:ext cx="3869811" cy="594054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5" name="Google Shape;85;p4"/>
          <p:cNvSpPr/>
          <p:nvPr/>
        </p:nvSpPr>
        <p:spPr>
          <a:xfrm>
            <a:off x="3569465" y="2236038"/>
            <a:ext cx="4924830" cy="495108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does this word tell us about…?</a:t>
            </a:r>
            <a:endParaRPr/>
          </a:p>
        </p:txBody>
      </p:sp>
      <p:sp>
        <p:nvSpPr>
          <p:cNvPr id="86" name="Google Shape;86;p4"/>
          <p:cNvSpPr/>
          <p:nvPr/>
        </p:nvSpPr>
        <p:spPr>
          <a:xfrm>
            <a:off x="3569465" y="2873978"/>
            <a:ext cx="4924830" cy="495108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Which word did the author use to describe…?</a:t>
            </a:r>
            <a:endParaRPr/>
          </a:p>
        </p:txBody>
      </p:sp>
      <p:sp>
        <p:nvSpPr>
          <p:cNvPr id="87" name="Google Shape;87;p4"/>
          <p:cNvSpPr/>
          <p:nvPr/>
        </p:nvSpPr>
        <p:spPr>
          <a:xfrm>
            <a:off x="3569465" y="3474481"/>
            <a:ext cx="4924830" cy="495108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think of another way of writing…?</a:t>
            </a:r>
            <a:endParaRPr/>
          </a:p>
        </p:txBody>
      </p:sp>
      <p:sp>
        <p:nvSpPr>
          <p:cNvPr id="88" name="Google Shape;88;p4"/>
          <p:cNvSpPr/>
          <p:nvPr/>
        </p:nvSpPr>
        <p:spPr>
          <a:xfrm>
            <a:off x="3569465" y="4674958"/>
            <a:ext cx="4924830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can we work out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this word might mean?</a:t>
            </a:r>
            <a:endParaRPr/>
          </a:p>
        </p:txBody>
      </p:sp>
      <p:sp>
        <p:nvSpPr>
          <p:cNvPr id="89" name="Google Shape;89;p4"/>
          <p:cNvSpPr/>
          <p:nvPr/>
        </p:nvSpPr>
        <p:spPr>
          <a:xfrm>
            <a:off x="3569465" y="5538547"/>
            <a:ext cx="4924830" cy="772107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Why did the author write this word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 capital letters?</a:t>
            </a:r>
            <a:endParaRPr/>
          </a:p>
        </p:txBody>
      </p:sp>
      <p:sp>
        <p:nvSpPr>
          <p:cNvPr id="90" name="Google Shape;90;p4"/>
          <p:cNvSpPr/>
          <p:nvPr/>
        </p:nvSpPr>
        <p:spPr>
          <a:xfrm>
            <a:off x="3569465" y="4074984"/>
            <a:ext cx="4924830" cy="495108"/>
          </a:xfrm>
          <a:prstGeom prst="rect">
            <a:avLst/>
          </a:prstGeom>
          <a:solidFill>
            <a:srgbClr val="E52122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find any adjectives in the text?</a:t>
            </a:r>
            <a:endParaRPr/>
          </a:p>
        </p:txBody>
      </p:sp>
      <p:grpSp>
        <p:nvGrpSpPr>
          <p:cNvPr id="91" name="Google Shape;91;p4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92" name="Google Shape;92;p4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93" name="Google Shape;93;p4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4" name="Google Shape;94;p4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95" name="Google Shape;95;p4">
              <a:hlinkClick action="ppaction://hlinksldjump" r:id="rId7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" name="Google Shape;96;p4">
              <a:hlinkClick action="ppaction://hlinksldjump" r:id="rId8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/>
              <a:t>Who Are the Totally Pawsome Reading Gang?</a:t>
            </a:r>
            <a:endParaRPr sz="2800"/>
          </a:p>
        </p:txBody>
      </p:sp>
      <p:sp>
        <p:nvSpPr>
          <p:cNvPr id="102" name="Google Shape;102;p5"/>
          <p:cNvSpPr/>
          <p:nvPr/>
        </p:nvSpPr>
        <p:spPr>
          <a:xfrm>
            <a:off x="755651" y="1294053"/>
            <a:ext cx="7632700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Totally Pawsome Reading Gang is a group of clever canines who each help with one of the reading content domains.</a:t>
            </a:r>
            <a:endParaRPr/>
          </a:p>
        </p:txBody>
      </p:sp>
      <p:sp>
        <p:nvSpPr>
          <p:cNvPr id="103" name="Google Shape;103;p5"/>
          <p:cNvSpPr/>
          <p:nvPr/>
        </p:nvSpPr>
        <p:spPr>
          <a:xfrm>
            <a:off x="755651" y="2136307"/>
            <a:ext cx="7632700" cy="495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on each dog to find out who they are and what they do.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5">
            <a:hlinkClick action="ppaction://hlinksldjump" r:id="rId3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5">
            <a:hlinkClick action="ppaction://hlinksldjump" r:id="rId4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Predicting Pip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5">
            <a:hlinkClick action="ppaction://hlinksldjump" r:id="rId5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 Iggy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5">
            <a:hlinkClick action="ppaction://hlinksldjump" r:id="rId6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Sequencing Suki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5">
            <a:hlinkClick action="ppaction://hlinksldjump" r:id="rId7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9" name="Google Shape;109;p5"/>
          <p:cNvGrpSpPr/>
          <p:nvPr/>
        </p:nvGrpSpPr>
        <p:grpSpPr>
          <a:xfrm>
            <a:off x="5381005" y="3307091"/>
            <a:ext cx="1385051" cy="1600608"/>
            <a:chOff x="5381005" y="3307091"/>
            <a:chExt cx="1385051" cy="1600608"/>
          </a:xfrm>
        </p:grpSpPr>
        <p:sp>
          <p:nvSpPr>
            <p:cNvPr id="110" name="Google Shape;110;p5">
              <a:hlinkClick action="ppaction://hlinksldjump" r:id="rId8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1" name="Google Shape;111;p5">
              <a:hlinkClick action="ppaction://hlinksldjump"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563154" y="3307091"/>
              <a:ext cx="1020754" cy="14186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2" name="Google Shape;112;p5"/>
          <p:cNvGrpSpPr/>
          <p:nvPr/>
        </p:nvGrpSpPr>
        <p:grpSpPr>
          <a:xfrm>
            <a:off x="3869581" y="3203536"/>
            <a:ext cx="1385051" cy="1697673"/>
            <a:chOff x="3869581" y="3203536"/>
            <a:chExt cx="1385051" cy="1697673"/>
          </a:xfrm>
        </p:grpSpPr>
        <p:sp>
          <p:nvSpPr>
            <p:cNvPr id="113" name="Google Shape;113;p5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4" name="Google Shape;114;p5">
              <a:hlinkClick action="ppaction://hlinksldjump"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4010768" y="3203536"/>
              <a:ext cx="1122465" cy="1697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5" name="Google Shape;115;p5"/>
          <p:cNvGrpSpPr/>
          <p:nvPr/>
        </p:nvGrpSpPr>
        <p:grpSpPr>
          <a:xfrm>
            <a:off x="2398512" y="3405900"/>
            <a:ext cx="1385051" cy="1420493"/>
            <a:chOff x="2398512" y="3405900"/>
            <a:chExt cx="1385051" cy="1420493"/>
          </a:xfrm>
        </p:grpSpPr>
        <p:sp>
          <p:nvSpPr>
            <p:cNvPr id="116" name="Google Shape;116;p5">
              <a:hlinkClick action="ppaction://hlinksldjump" r:id="rId13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17" name="Google Shape;117;p5">
              <a:hlinkClick action="ppaction://hlinksldjump" r:id="rId14"/>
            </p:cNvPr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2432916" y="3405900"/>
              <a:ext cx="1350647" cy="13516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18" name="Google Shape;118;p5"/>
          <p:cNvGrpSpPr/>
          <p:nvPr/>
        </p:nvGrpSpPr>
        <p:grpSpPr>
          <a:xfrm>
            <a:off x="6987216" y="3456123"/>
            <a:ext cx="1385051" cy="1448495"/>
            <a:chOff x="6987216" y="3456123"/>
            <a:chExt cx="1385051" cy="1448495"/>
          </a:xfrm>
        </p:grpSpPr>
        <p:sp>
          <p:nvSpPr>
            <p:cNvPr id="119" name="Google Shape;119;p5">
              <a:hlinkClick action="ppaction://hlinksldjump" r:id="rId16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20" name="Google Shape;120;p5">
              <a:hlinkClick action="ppaction://hlinksldjump" r:id="rId17"/>
            </p:cNvPr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>
              <a:off x="7055001" y="3456123"/>
              <a:ext cx="1296525" cy="13470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1" name="Google Shape;121;p5"/>
          <p:cNvGrpSpPr/>
          <p:nvPr/>
        </p:nvGrpSpPr>
        <p:grpSpPr>
          <a:xfrm>
            <a:off x="659145" y="3385481"/>
            <a:ext cx="1429855" cy="1390115"/>
            <a:chOff x="659145" y="3385481"/>
            <a:chExt cx="1429855" cy="1390115"/>
          </a:xfrm>
        </p:grpSpPr>
        <p:sp>
          <p:nvSpPr>
            <p:cNvPr id="122" name="Google Shape;122;p5">
              <a:hlinkClick action="ppaction://hlinksldjump" r:id="rId19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 cap="flat" cmpd="sng" w="12700">
              <a:solidFill>
                <a:srgbClr val="BC010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23" name="Google Shape;123;p5">
              <a:hlinkClick action="ppaction://hlinksldjump" r:id="rId20"/>
            </p:cNvPr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667873" y="3385481"/>
              <a:ext cx="1421127" cy="12905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GB" sz="36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Rex Retriever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Do?</a:t>
            </a:r>
            <a:endParaRPr sz="3600"/>
          </a:p>
        </p:txBody>
      </p:sp>
      <p:grpSp>
        <p:nvGrpSpPr>
          <p:cNvPr id="129" name="Google Shape;129;p6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130" name="Google Shape;130;p6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fmla="val 50000" name="adj"/>
              </a:avLst>
            </a:prstGeom>
            <a:solidFill>
              <a:srgbClr val="FFC00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6"/>
            <p:cNvSpPr txBox="1"/>
            <p:nvPr/>
          </p:nvSpPr>
          <p:spPr>
            <a:xfrm>
              <a:off x="1270784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Rex Retriever helps with content domain </a:t>
              </a:r>
              <a:r>
                <a:rPr b="1"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1b</a:t>
              </a: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endParaRPr/>
            </a:p>
          </p:txBody>
        </p:sp>
      </p:grpSp>
      <p:sp>
        <p:nvSpPr>
          <p:cNvPr id="132" name="Google Shape;132;p6"/>
          <p:cNvSpPr/>
          <p:nvPr/>
        </p:nvSpPr>
        <p:spPr>
          <a:xfrm>
            <a:off x="980044" y="3947991"/>
            <a:ext cx="7348707" cy="412642"/>
          </a:xfrm>
          <a:prstGeom prst="snip1Rect">
            <a:avLst>
              <a:gd fmla="val 0" name="adj"/>
            </a:avLst>
          </a:prstGeom>
          <a:solidFill>
            <a:srgbClr val="FFC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He might ask you:</a:t>
            </a:r>
            <a:endParaRPr/>
          </a:p>
        </p:txBody>
      </p:sp>
      <p:grpSp>
        <p:nvGrpSpPr>
          <p:cNvPr id="133" name="Google Shape;133;p6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134" name="Google Shape;134;p6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FFC000"/>
            </a:solidFill>
            <a:ln cap="flat" cmpd="sng" w="28575">
              <a:solidFill>
                <a:srgbClr val="FFC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6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6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11999" l="11999" r="11999" t="11999"/>
              </a:stretch>
            </a:blipFill>
            <a:ln cap="flat" cmpd="sng" w="28575">
              <a:solidFill>
                <a:srgbClr val="FFC00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7" name="Google Shape;137;p6"/>
          <p:cNvSpPr/>
          <p:nvPr/>
        </p:nvSpPr>
        <p:spPr>
          <a:xfrm>
            <a:off x="3155239" y="1885843"/>
            <a:ext cx="5173513" cy="1049106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Identify/explain key aspects of fiction and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non-fiction texts, such as characters, events, titles and information.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6"/>
          <p:cNvSpPr/>
          <p:nvPr/>
        </p:nvSpPr>
        <p:spPr>
          <a:xfrm>
            <a:off x="3155239" y="3089353"/>
            <a:ext cx="5173512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answer questions by </a:t>
            </a:r>
            <a:r>
              <a:rPr b="1"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finding the answer in the text</a:t>
            </a: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39" name="Google Shape;139;p6"/>
          <p:cNvSpPr/>
          <p:nvPr/>
        </p:nvSpPr>
        <p:spPr>
          <a:xfrm>
            <a:off x="980043" y="4525520"/>
            <a:ext cx="6654645" cy="1518163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the characters are called;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the characters do;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the name of the chapter is;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you have learnt about a particular topic.</a:t>
            </a:r>
            <a:endParaRPr sz="180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35484" y="4525520"/>
            <a:ext cx="1180500" cy="16304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1" name="Google Shape;141;p6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142" name="Google Shape;142;p6">
              <a:hlinkClick action="ppaction://hlinksldjump" r:id="rId5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43" name="Google Shape;143;p6">
              <a:hlinkClick action="ppaction://hlinksldjump" r:id="rId6"/>
            </p:cNvPr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4" name="Google Shape;144;p6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145" name="Google Shape;145;p6">
              <a:hlinkClick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6" name="Google Shape;146;p6">
              <a:hlinkClick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GB" sz="36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Rex Retriever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Ask?</a:t>
            </a:r>
            <a:endParaRPr sz="3600"/>
          </a:p>
        </p:txBody>
      </p:sp>
      <p:sp>
        <p:nvSpPr>
          <p:cNvPr id="152" name="Google Shape;152;p7"/>
          <p:cNvSpPr/>
          <p:nvPr/>
        </p:nvSpPr>
        <p:spPr>
          <a:xfrm>
            <a:off x="3569465" y="2236038"/>
            <a:ext cx="4924830" cy="49510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is the story set?</a:t>
            </a:r>
            <a:endParaRPr/>
          </a:p>
        </p:txBody>
      </p:sp>
      <p:grpSp>
        <p:nvGrpSpPr>
          <p:cNvPr id="153" name="Google Shape;153;p7"/>
          <p:cNvGrpSpPr/>
          <p:nvPr/>
        </p:nvGrpSpPr>
        <p:grpSpPr>
          <a:xfrm>
            <a:off x="-410308" y="1680564"/>
            <a:ext cx="8904603" cy="412642"/>
            <a:chOff x="-410308" y="1680564"/>
            <a:chExt cx="8904603" cy="412642"/>
          </a:xfrm>
        </p:grpSpPr>
        <p:sp>
          <p:nvSpPr>
            <p:cNvPr id="154" name="Google Shape;154;p7"/>
            <p:cNvSpPr/>
            <p:nvPr/>
          </p:nvSpPr>
          <p:spPr>
            <a:xfrm>
              <a:off x="-410308" y="1680564"/>
              <a:ext cx="8904603" cy="412642"/>
            </a:xfrm>
            <a:prstGeom prst="snip1Rect">
              <a:avLst>
                <a:gd fmla="val 50000" name="adj"/>
              </a:avLst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7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Rex Retriever might ask questions like these:</a:t>
              </a:r>
              <a:endParaRPr/>
            </a:p>
          </p:txBody>
        </p:sp>
      </p:grpSp>
      <p:grpSp>
        <p:nvGrpSpPr>
          <p:cNvPr id="156" name="Google Shape;156;p7"/>
          <p:cNvGrpSpPr/>
          <p:nvPr/>
        </p:nvGrpSpPr>
        <p:grpSpPr>
          <a:xfrm>
            <a:off x="152361" y="1631217"/>
            <a:ext cx="5017169" cy="6743788"/>
            <a:chOff x="-1212551" y="1719514"/>
            <a:chExt cx="5017169" cy="6743788"/>
          </a:xfrm>
        </p:grpSpPr>
        <p:sp>
          <p:nvSpPr>
            <p:cNvPr id="157" name="Google Shape;157;p7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58" name="Google Shape;158;p7"/>
            <p:cNvPicPr preferRelativeResize="0"/>
            <p:nvPr/>
          </p:nvPicPr>
          <p:blipFill rotWithShape="1">
            <a:blip r:embed="rId3">
              <a:alphaModFix/>
            </a:blip>
            <a:srcRect b="-223" l="-332" r="-490" t="-1860"/>
            <a:stretch/>
          </p:blipFill>
          <p:spPr>
            <a:xfrm>
              <a:off x="-715206" y="1719514"/>
              <a:ext cx="4027598" cy="67437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9" name="Google Shape;159;p7"/>
          <p:cNvSpPr/>
          <p:nvPr/>
        </p:nvSpPr>
        <p:spPr>
          <a:xfrm>
            <a:off x="3569465" y="2803640"/>
            <a:ext cx="4924830" cy="495108"/>
          </a:xfrm>
          <a:prstGeom prst="rect">
            <a:avLst/>
          </a:prstGeom>
          <a:solidFill>
            <a:srgbClr val="FFE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Who is the main character in the story?</a:t>
            </a:r>
            <a:endParaRPr/>
          </a:p>
        </p:txBody>
      </p:sp>
      <p:sp>
        <p:nvSpPr>
          <p:cNvPr id="160" name="Google Shape;160;p7"/>
          <p:cNvSpPr/>
          <p:nvPr/>
        </p:nvSpPr>
        <p:spPr>
          <a:xfrm>
            <a:off x="3569465" y="3368974"/>
            <a:ext cx="4924830" cy="49510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is the dilemma resolved?</a:t>
            </a:r>
            <a:endParaRPr/>
          </a:p>
        </p:txBody>
      </p:sp>
      <p:sp>
        <p:nvSpPr>
          <p:cNvPr id="161" name="Google Shape;161;p7"/>
          <p:cNvSpPr/>
          <p:nvPr/>
        </p:nvSpPr>
        <p:spPr>
          <a:xfrm>
            <a:off x="3569465" y="4721850"/>
            <a:ext cx="4924830" cy="77210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in this book could I look if I wanted</a:t>
            </a:r>
            <a:b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know more about…?</a:t>
            </a:r>
            <a:endParaRPr/>
          </a:p>
        </p:txBody>
      </p:sp>
      <p:sp>
        <p:nvSpPr>
          <p:cNvPr id="162" name="Google Shape;162;p7"/>
          <p:cNvSpPr/>
          <p:nvPr/>
        </p:nvSpPr>
        <p:spPr>
          <a:xfrm>
            <a:off x="3569465" y="5538547"/>
            <a:ext cx="4924830" cy="772107"/>
          </a:xfrm>
          <a:prstGeom prst="rect">
            <a:avLst/>
          </a:prstGeom>
          <a:solidFill>
            <a:srgbClr val="FFE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Which part of the story did you like the most? Why?</a:t>
            </a:r>
            <a:endParaRPr/>
          </a:p>
        </p:txBody>
      </p:sp>
      <p:sp>
        <p:nvSpPr>
          <p:cNvPr id="163" name="Google Shape;163;p7"/>
          <p:cNvSpPr/>
          <p:nvPr/>
        </p:nvSpPr>
        <p:spPr>
          <a:xfrm>
            <a:off x="3569465" y="3913039"/>
            <a:ext cx="4924830" cy="772107"/>
          </a:xfrm>
          <a:prstGeom prst="rect">
            <a:avLst/>
          </a:prstGeom>
          <a:solidFill>
            <a:srgbClr val="FFE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Can you tell me one fact you have found out in this text about…?</a:t>
            </a:r>
            <a:endParaRPr/>
          </a:p>
        </p:txBody>
      </p:sp>
      <p:grpSp>
        <p:nvGrpSpPr>
          <p:cNvPr id="164" name="Google Shape;164;p7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165" name="Google Shape;165;p7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66" name="Google Shape;166;p7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67" name="Google Shape;167;p7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168" name="Google Shape;168;p7">
              <a:hlinkClick action="ppaction://hlinksldjump" r:id="rId7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7">
              <a:hlinkClick action="ppaction://hlinksldjump" r:id="rId8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8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/>
              <a:t>Who Are the Totally Pawsome Reading Gang?</a:t>
            </a:r>
            <a:endParaRPr sz="2800"/>
          </a:p>
        </p:txBody>
      </p:sp>
      <p:sp>
        <p:nvSpPr>
          <p:cNvPr id="175" name="Google Shape;175;p8"/>
          <p:cNvSpPr/>
          <p:nvPr/>
        </p:nvSpPr>
        <p:spPr>
          <a:xfrm>
            <a:off x="755651" y="1294053"/>
            <a:ext cx="7632700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Totally Pawsome Reading Gang is a group of clever canines who each help with one of the reading content domains.</a:t>
            </a:r>
            <a:endParaRPr/>
          </a:p>
        </p:txBody>
      </p:sp>
      <p:sp>
        <p:nvSpPr>
          <p:cNvPr id="176" name="Google Shape;176;p8"/>
          <p:cNvSpPr/>
          <p:nvPr/>
        </p:nvSpPr>
        <p:spPr>
          <a:xfrm>
            <a:off x="755651" y="2136307"/>
            <a:ext cx="7632700" cy="495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on each dog to find out who they are and what they do.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" name="Google Shape;177;p8">
            <a:hlinkClick action="ppaction://hlinksldjump" r:id="rId3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8">
            <a:hlinkClick action="ppaction://hlinksldjump" r:id="rId4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Predicting Pip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8">
            <a:hlinkClick action="ppaction://hlinksldjump" r:id="rId5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 Iggy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8">
            <a:hlinkClick action="ppaction://hlinksldjump" r:id="rId6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Sequencing Suki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8">
            <a:hlinkClick action="ppaction://hlinksldjump" r:id="rId7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2" name="Google Shape;182;p8"/>
          <p:cNvGrpSpPr/>
          <p:nvPr/>
        </p:nvGrpSpPr>
        <p:grpSpPr>
          <a:xfrm>
            <a:off x="5381005" y="3307091"/>
            <a:ext cx="1385051" cy="1600608"/>
            <a:chOff x="5381005" y="3307091"/>
            <a:chExt cx="1385051" cy="1600608"/>
          </a:xfrm>
        </p:grpSpPr>
        <p:sp>
          <p:nvSpPr>
            <p:cNvPr id="183" name="Google Shape;183;p8">
              <a:hlinkClick action="ppaction://hlinksldjump" r:id="rId8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84" name="Google Shape;184;p8">
              <a:hlinkClick action="ppaction://hlinksldjump"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563154" y="3307091"/>
              <a:ext cx="1020754" cy="14186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5" name="Google Shape;185;p8"/>
          <p:cNvGrpSpPr/>
          <p:nvPr/>
        </p:nvGrpSpPr>
        <p:grpSpPr>
          <a:xfrm>
            <a:off x="3869581" y="3203536"/>
            <a:ext cx="1385051" cy="1697673"/>
            <a:chOff x="3869581" y="3203536"/>
            <a:chExt cx="1385051" cy="1697673"/>
          </a:xfrm>
        </p:grpSpPr>
        <p:sp>
          <p:nvSpPr>
            <p:cNvPr id="186" name="Google Shape;186;p8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87" name="Google Shape;187;p8">
              <a:hlinkClick action="ppaction://hlinksldjump"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4010768" y="3203536"/>
              <a:ext cx="1122465" cy="1697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8" name="Google Shape;188;p8"/>
          <p:cNvGrpSpPr/>
          <p:nvPr/>
        </p:nvGrpSpPr>
        <p:grpSpPr>
          <a:xfrm>
            <a:off x="2398512" y="3405900"/>
            <a:ext cx="1385051" cy="1420493"/>
            <a:chOff x="2398512" y="3405900"/>
            <a:chExt cx="1385051" cy="1420493"/>
          </a:xfrm>
        </p:grpSpPr>
        <p:sp>
          <p:nvSpPr>
            <p:cNvPr id="189" name="Google Shape;189;p8">
              <a:hlinkClick action="ppaction://hlinksldjump" r:id="rId13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90" name="Google Shape;190;p8">
              <a:hlinkClick action="ppaction://hlinksldjump" r:id="rId14"/>
            </p:cNvPr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2432916" y="3405900"/>
              <a:ext cx="1350647" cy="13516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1" name="Google Shape;191;p8"/>
          <p:cNvGrpSpPr/>
          <p:nvPr/>
        </p:nvGrpSpPr>
        <p:grpSpPr>
          <a:xfrm>
            <a:off x="6987216" y="3456123"/>
            <a:ext cx="1385051" cy="1448495"/>
            <a:chOff x="6987216" y="3456123"/>
            <a:chExt cx="1385051" cy="1448495"/>
          </a:xfrm>
        </p:grpSpPr>
        <p:sp>
          <p:nvSpPr>
            <p:cNvPr id="192" name="Google Shape;192;p8">
              <a:hlinkClick action="ppaction://hlinksldjump" r:id="rId16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93" name="Google Shape;193;p8">
              <a:hlinkClick action="ppaction://hlinksldjump" r:id="rId17"/>
            </p:cNvPr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>
              <a:off x="7055001" y="3456123"/>
              <a:ext cx="1296525" cy="13470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4" name="Google Shape;194;p8"/>
          <p:cNvGrpSpPr/>
          <p:nvPr/>
        </p:nvGrpSpPr>
        <p:grpSpPr>
          <a:xfrm>
            <a:off x="659145" y="3385481"/>
            <a:ext cx="1429855" cy="1390115"/>
            <a:chOff x="659145" y="3385481"/>
            <a:chExt cx="1429855" cy="1390115"/>
          </a:xfrm>
        </p:grpSpPr>
        <p:sp>
          <p:nvSpPr>
            <p:cNvPr id="195" name="Google Shape;195;p8">
              <a:hlinkClick action="ppaction://hlinksldjump" r:id="rId19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 cap="flat" cmpd="sng" w="12700">
              <a:solidFill>
                <a:srgbClr val="BC010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96" name="Google Shape;196;p8">
              <a:hlinkClick action="ppaction://hlinksldjump" r:id="rId20"/>
            </p:cNvPr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667873" y="3385481"/>
              <a:ext cx="1421127" cy="12905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"/>
          <p:cNvSpPr/>
          <p:nvPr/>
        </p:nvSpPr>
        <p:spPr>
          <a:xfrm>
            <a:off x="3155239" y="1879648"/>
            <a:ext cx="5173513" cy="772107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</a:t>
            </a: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what might happen on the basis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of what has been read so far.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9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GB" sz="3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Predicting Pip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Do?</a:t>
            </a:r>
            <a:endParaRPr sz="3600"/>
          </a:p>
        </p:txBody>
      </p:sp>
      <p:grpSp>
        <p:nvGrpSpPr>
          <p:cNvPr id="203" name="Google Shape;203;p9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04" name="Google Shape;204;p9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fmla="val 50000" name="adj"/>
              </a:avLst>
            </a:prstGeom>
            <a:solidFill>
              <a:srgbClr val="7030A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Google Shape;205;p9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Predicting Pip helps with content domain </a:t>
              </a:r>
              <a:r>
                <a:rPr b="1"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1e</a:t>
              </a: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endParaRPr/>
            </a:p>
          </p:txBody>
        </p:sp>
      </p:grpSp>
      <p:sp>
        <p:nvSpPr>
          <p:cNvPr id="206" name="Google Shape;206;p9"/>
          <p:cNvSpPr/>
          <p:nvPr/>
        </p:nvSpPr>
        <p:spPr>
          <a:xfrm>
            <a:off x="980044" y="3615099"/>
            <a:ext cx="7348707" cy="412642"/>
          </a:xfrm>
          <a:prstGeom prst="snip1Rect">
            <a:avLst>
              <a:gd fmla="val 0" name="adj"/>
            </a:avLst>
          </a:prstGeom>
          <a:solidFill>
            <a:srgbClr val="7030A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She will try to help you to:</a:t>
            </a:r>
            <a:endParaRPr/>
          </a:p>
        </p:txBody>
      </p:sp>
      <p:grpSp>
        <p:nvGrpSpPr>
          <p:cNvPr id="207" name="Google Shape;207;p9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208" name="Google Shape;208;p9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7030A0"/>
            </a:solidFill>
            <a:ln cap="flat" cmpd="sng" w="28575">
              <a:solidFill>
                <a:srgbClr val="7030A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9" name="Google Shape;209;p9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9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-9998" l="11999" r="11999" t="11999"/>
              </a:stretch>
            </a:blipFill>
            <a:ln cap="flat" cmpd="sng" w="28575">
              <a:solidFill>
                <a:srgbClr val="7030A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1" name="Google Shape;211;p9"/>
          <p:cNvSpPr/>
          <p:nvPr/>
        </p:nvSpPr>
        <p:spPr>
          <a:xfrm>
            <a:off x="3234487" y="2726112"/>
            <a:ext cx="4803354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she is there to</a:t>
            </a:r>
            <a:b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help you to see into the future. </a:t>
            </a:r>
            <a:endParaRPr/>
          </a:p>
        </p:txBody>
      </p:sp>
      <p:sp>
        <p:nvSpPr>
          <p:cNvPr id="212" name="Google Shape;212;p9"/>
          <p:cNvSpPr/>
          <p:nvPr/>
        </p:nvSpPr>
        <p:spPr>
          <a:xfrm>
            <a:off x="852463" y="4204129"/>
            <a:ext cx="6654645" cy="1518163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work out what might happen next based</a:t>
            </a:r>
            <a:b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on what you have already read and what</a:t>
            </a:r>
            <a:b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you know about that type of text.</a:t>
            </a:r>
            <a:endParaRPr sz="180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3" name="Google Shape;213;p9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14" name="Google Shape;214;p9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15" name="Google Shape;215;p9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6" name="Google Shape;216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571155" y="4122988"/>
            <a:ext cx="1473165" cy="211015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7" name="Google Shape;217;p9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218" name="Google Shape;218;p9">
              <a:hlinkClick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9">
              <a:hlinkClick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0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GB" sz="3600">
                <a:solidFill>
                  <a:srgbClr val="7030A0"/>
                </a:solidFill>
                <a:latin typeface="Arial"/>
                <a:ea typeface="Arial"/>
                <a:cs typeface="Arial"/>
                <a:sym typeface="Arial"/>
              </a:rPr>
              <a:t>Predicting Pip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Ask?</a:t>
            </a:r>
            <a:endParaRPr sz="3600"/>
          </a:p>
        </p:txBody>
      </p:sp>
      <p:grpSp>
        <p:nvGrpSpPr>
          <p:cNvPr id="225" name="Google Shape;225;p10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226" name="Google Shape;226;p10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fmla="val 50000" name="adj"/>
              </a:avLst>
            </a:prstGeom>
            <a:solidFill>
              <a:srgbClr val="7030A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0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Predicting Pip might ask questions like these:</a:t>
              </a:r>
              <a:endParaRPr/>
            </a:p>
          </p:txBody>
        </p:sp>
      </p:grpSp>
      <p:grpSp>
        <p:nvGrpSpPr>
          <p:cNvPr id="228" name="Google Shape;228;p10"/>
          <p:cNvGrpSpPr/>
          <p:nvPr/>
        </p:nvGrpSpPr>
        <p:grpSpPr>
          <a:xfrm flipH="1">
            <a:off x="-633046" y="1390321"/>
            <a:ext cx="4934276" cy="6663057"/>
            <a:chOff x="-1212551" y="1390321"/>
            <a:chExt cx="5017169" cy="6663057"/>
          </a:xfrm>
        </p:grpSpPr>
        <p:sp>
          <p:nvSpPr>
            <p:cNvPr id="229" name="Google Shape;229;p10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30" name="Google Shape;230;p10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 flipH="1">
              <a:off x="-329592" y="1390321"/>
              <a:ext cx="3737523" cy="66630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1" name="Google Shape;231;p10"/>
          <p:cNvSpPr/>
          <p:nvPr/>
        </p:nvSpPr>
        <p:spPr>
          <a:xfrm>
            <a:off x="3569465" y="2236038"/>
            <a:ext cx="4924830" cy="495108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do you think will happen next?</a:t>
            </a:r>
            <a:endParaRPr/>
          </a:p>
        </p:txBody>
      </p:sp>
      <p:sp>
        <p:nvSpPr>
          <p:cNvPr id="232" name="Google Shape;232;p10"/>
          <p:cNvSpPr/>
          <p:nvPr/>
        </p:nvSpPr>
        <p:spPr>
          <a:xfrm>
            <a:off x="3569465" y="2829985"/>
            <a:ext cx="4924830" cy="772107"/>
          </a:xfrm>
          <a:prstGeom prst="rect">
            <a:avLst/>
          </a:prstGeom>
          <a:solidFill>
            <a:srgbClr val="7768AD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do you think the character will say in reply to that?</a:t>
            </a:r>
            <a:endParaRPr/>
          </a:p>
        </p:txBody>
      </p:sp>
      <p:sp>
        <p:nvSpPr>
          <p:cNvPr id="233" name="Google Shape;233;p10"/>
          <p:cNvSpPr/>
          <p:nvPr/>
        </p:nvSpPr>
        <p:spPr>
          <a:xfrm>
            <a:off x="3569465" y="3682258"/>
            <a:ext cx="4924830" cy="495108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do you think that this book will be about?</a:t>
            </a:r>
            <a:endParaRPr/>
          </a:p>
        </p:txBody>
      </p:sp>
      <p:sp>
        <p:nvSpPr>
          <p:cNvPr id="234" name="Google Shape;234;p10"/>
          <p:cNvSpPr/>
          <p:nvPr/>
        </p:nvSpPr>
        <p:spPr>
          <a:xfrm>
            <a:off x="3569465" y="4832806"/>
            <a:ext cx="4924830" cy="772107"/>
          </a:xfrm>
          <a:prstGeom prst="rect">
            <a:avLst/>
          </a:prstGeom>
          <a:solidFill>
            <a:srgbClr val="A773AE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 you think that this story will end in the same way as another story you know?</a:t>
            </a:r>
            <a:endParaRPr/>
          </a:p>
        </p:txBody>
      </p:sp>
      <p:sp>
        <p:nvSpPr>
          <p:cNvPr id="235" name="Google Shape;235;p10"/>
          <p:cNvSpPr/>
          <p:nvPr/>
        </p:nvSpPr>
        <p:spPr>
          <a:xfrm>
            <a:off x="3569465" y="5685079"/>
            <a:ext cx="4924830" cy="495108"/>
          </a:xfrm>
          <a:prstGeom prst="rect">
            <a:avLst/>
          </a:prstGeom>
          <a:solidFill>
            <a:srgbClr val="7768AD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draw what you think might happen next?</a:t>
            </a:r>
            <a:endParaRPr/>
          </a:p>
        </p:txBody>
      </p:sp>
      <p:sp>
        <p:nvSpPr>
          <p:cNvPr id="236" name="Google Shape;236;p10"/>
          <p:cNvSpPr/>
          <p:nvPr/>
        </p:nvSpPr>
        <p:spPr>
          <a:xfrm>
            <a:off x="3569465" y="4257532"/>
            <a:ext cx="4924830" cy="495108"/>
          </a:xfrm>
          <a:prstGeom prst="rect">
            <a:avLst/>
          </a:prstGeom>
          <a:solidFill>
            <a:srgbClr val="7768AD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do you think the story will end?</a:t>
            </a:r>
            <a:endParaRPr/>
          </a:p>
        </p:txBody>
      </p:sp>
      <p:grpSp>
        <p:nvGrpSpPr>
          <p:cNvPr id="237" name="Google Shape;237;p10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38" name="Google Shape;238;p10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39" name="Google Shape;239;p10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40" name="Google Shape;240;p10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241" name="Google Shape;241;p10">
              <a:hlinkClick action="ppaction://hlinksldjump" r:id="rId7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0">
              <a:hlinkClick action="ppaction://hlinksldjump" r:id="rId8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1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/>
              <a:t>Who Are the Totally Pawsome Reading Gang?</a:t>
            </a:r>
            <a:endParaRPr sz="2800"/>
          </a:p>
        </p:txBody>
      </p:sp>
      <p:sp>
        <p:nvSpPr>
          <p:cNvPr id="248" name="Google Shape;248;p11"/>
          <p:cNvSpPr/>
          <p:nvPr/>
        </p:nvSpPr>
        <p:spPr>
          <a:xfrm>
            <a:off x="755651" y="1294053"/>
            <a:ext cx="7632700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Totally Pawsome Reading Gang is a group of clever canines who each help with one of the reading content domains.</a:t>
            </a:r>
            <a:endParaRPr/>
          </a:p>
        </p:txBody>
      </p:sp>
      <p:sp>
        <p:nvSpPr>
          <p:cNvPr id="249" name="Google Shape;249;p11"/>
          <p:cNvSpPr/>
          <p:nvPr/>
        </p:nvSpPr>
        <p:spPr>
          <a:xfrm>
            <a:off x="755651" y="2136307"/>
            <a:ext cx="7632700" cy="495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on each dog to find out who they are and what they do.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1">
            <a:hlinkClick action="ppaction://hlinksldjump" r:id="rId3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1">
            <a:hlinkClick action="ppaction://hlinksldjump" r:id="rId4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Predicting Pip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1">
            <a:hlinkClick action="ppaction://hlinksldjump" r:id="rId5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 Iggy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1">
            <a:hlinkClick action="ppaction://hlinksldjump" r:id="rId6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Sequencing Suki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11">
            <a:hlinkClick action="ppaction://hlinksldjump" r:id="rId7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5" name="Google Shape;255;p11"/>
          <p:cNvGrpSpPr/>
          <p:nvPr/>
        </p:nvGrpSpPr>
        <p:grpSpPr>
          <a:xfrm>
            <a:off x="5381005" y="3307091"/>
            <a:ext cx="1385051" cy="1600608"/>
            <a:chOff x="5381005" y="3307091"/>
            <a:chExt cx="1385051" cy="1600608"/>
          </a:xfrm>
        </p:grpSpPr>
        <p:sp>
          <p:nvSpPr>
            <p:cNvPr id="256" name="Google Shape;256;p11">
              <a:hlinkClick action="ppaction://hlinksldjump" r:id="rId8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57" name="Google Shape;257;p11">
              <a:hlinkClick action="ppaction://hlinksldjump"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563154" y="3307091"/>
              <a:ext cx="1020754" cy="14186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58" name="Google Shape;258;p11"/>
          <p:cNvGrpSpPr/>
          <p:nvPr/>
        </p:nvGrpSpPr>
        <p:grpSpPr>
          <a:xfrm>
            <a:off x="3869581" y="3203536"/>
            <a:ext cx="1385051" cy="1697673"/>
            <a:chOff x="3869581" y="3203536"/>
            <a:chExt cx="1385051" cy="1697673"/>
          </a:xfrm>
        </p:grpSpPr>
        <p:sp>
          <p:nvSpPr>
            <p:cNvPr id="259" name="Google Shape;259;p11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60" name="Google Shape;260;p11">
              <a:hlinkClick action="ppaction://hlinksldjump"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4010768" y="3203536"/>
              <a:ext cx="1122465" cy="1697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1" name="Google Shape;261;p11"/>
          <p:cNvGrpSpPr/>
          <p:nvPr/>
        </p:nvGrpSpPr>
        <p:grpSpPr>
          <a:xfrm>
            <a:off x="2398512" y="3405900"/>
            <a:ext cx="1385051" cy="1420493"/>
            <a:chOff x="2398512" y="3405900"/>
            <a:chExt cx="1385051" cy="1420493"/>
          </a:xfrm>
        </p:grpSpPr>
        <p:sp>
          <p:nvSpPr>
            <p:cNvPr id="262" name="Google Shape;262;p11">
              <a:hlinkClick action="ppaction://hlinksldjump" r:id="rId13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63" name="Google Shape;263;p11">
              <a:hlinkClick action="ppaction://hlinksldjump" r:id="rId14"/>
            </p:cNvPr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2432916" y="3405900"/>
              <a:ext cx="1350647" cy="13516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4" name="Google Shape;264;p11"/>
          <p:cNvGrpSpPr/>
          <p:nvPr/>
        </p:nvGrpSpPr>
        <p:grpSpPr>
          <a:xfrm>
            <a:off x="6987216" y="3456123"/>
            <a:ext cx="1385051" cy="1448495"/>
            <a:chOff x="6987216" y="3456123"/>
            <a:chExt cx="1385051" cy="1448495"/>
          </a:xfrm>
        </p:grpSpPr>
        <p:sp>
          <p:nvSpPr>
            <p:cNvPr id="265" name="Google Shape;265;p11">
              <a:hlinkClick action="ppaction://hlinksldjump" r:id="rId16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66" name="Google Shape;266;p11">
              <a:hlinkClick action="ppaction://hlinksldjump" r:id="rId17"/>
            </p:cNvPr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>
              <a:off x="7055001" y="3456123"/>
              <a:ext cx="1296525" cy="13470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67" name="Google Shape;267;p11"/>
          <p:cNvGrpSpPr/>
          <p:nvPr/>
        </p:nvGrpSpPr>
        <p:grpSpPr>
          <a:xfrm>
            <a:off x="659145" y="3385481"/>
            <a:ext cx="1429855" cy="1390115"/>
            <a:chOff x="659145" y="3385481"/>
            <a:chExt cx="1429855" cy="1390115"/>
          </a:xfrm>
        </p:grpSpPr>
        <p:sp>
          <p:nvSpPr>
            <p:cNvPr id="268" name="Google Shape;268;p11">
              <a:hlinkClick action="ppaction://hlinksldjump" r:id="rId19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 cap="flat" cmpd="sng" w="12700">
              <a:solidFill>
                <a:srgbClr val="BC010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69" name="Google Shape;269;p11">
              <a:hlinkClick action="ppaction://hlinksldjump" r:id="rId20"/>
            </p:cNvPr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667873" y="3385481"/>
              <a:ext cx="1421127" cy="12905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2"/>
          <p:cNvSpPr/>
          <p:nvPr/>
        </p:nvSpPr>
        <p:spPr>
          <a:xfrm>
            <a:off x="3155239" y="1885843"/>
            <a:ext cx="5173513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Make </a:t>
            </a:r>
            <a:r>
              <a:rPr b="1"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inferences</a:t>
            </a: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from the text.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5" name="Google Shape;275;p12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GB" sz="3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Inference Iggy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Do?</a:t>
            </a:r>
            <a:endParaRPr sz="3600"/>
          </a:p>
        </p:txBody>
      </p:sp>
      <p:grpSp>
        <p:nvGrpSpPr>
          <p:cNvPr id="276" name="Google Shape;276;p12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277" name="Google Shape;277;p12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fmla="val 50000" name="adj"/>
              </a:avLst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2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Inference Iggy helps with content domain </a:t>
              </a:r>
              <a:r>
                <a:rPr b="1"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1d</a:t>
              </a: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endParaRPr/>
            </a:p>
          </p:txBody>
        </p:sp>
      </p:grpSp>
      <p:sp>
        <p:nvSpPr>
          <p:cNvPr id="279" name="Google Shape;279;p12"/>
          <p:cNvSpPr/>
          <p:nvPr/>
        </p:nvSpPr>
        <p:spPr>
          <a:xfrm>
            <a:off x="980044" y="4411377"/>
            <a:ext cx="7348707" cy="412642"/>
          </a:xfrm>
          <a:prstGeom prst="snip1Rect">
            <a:avLst>
              <a:gd fmla="val 0" name="adj"/>
            </a:avLst>
          </a:prstGeom>
          <a:solidFill>
            <a:srgbClr val="00B05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two types of question that Inference Iggy likes to ask most are: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0" name="Google Shape;280;p12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281" name="Google Shape;281;p12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50"/>
            </a:solidFill>
            <a:ln cap="flat" cmpd="sng" w="28575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1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12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7837" l="24702" r="24702" t="7837"/>
              </a:stretch>
            </a:blipFill>
            <a:ln cap="flat" cmpd="sng" w="28575">
              <a:solidFill>
                <a:srgbClr val="00B05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4" name="Google Shape;284;p12"/>
          <p:cNvSpPr/>
          <p:nvPr/>
        </p:nvSpPr>
        <p:spPr>
          <a:xfrm>
            <a:off x="3340318" y="2447280"/>
            <a:ext cx="4803354" cy="1901983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he is there to help you to </a:t>
            </a:r>
            <a:r>
              <a:rPr b="1"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hunt for clues </a:t>
            </a: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in the text.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These clues might help you to work out how someone is feeling, why somebody did something or why something is happening.</a:t>
            </a:r>
            <a:endParaRPr/>
          </a:p>
        </p:txBody>
      </p:sp>
      <p:sp>
        <p:nvSpPr>
          <p:cNvPr id="285" name="Google Shape;285;p12"/>
          <p:cNvSpPr/>
          <p:nvPr/>
        </p:nvSpPr>
        <p:spPr>
          <a:xfrm>
            <a:off x="852463" y="4655202"/>
            <a:ext cx="6654645" cy="1518163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why?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how do you know?</a:t>
            </a:r>
            <a:endParaRPr/>
          </a:p>
        </p:txBody>
      </p:sp>
      <p:grpSp>
        <p:nvGrpSpPr>
          <p:cNvPr id="286" name="Google Shape;286;p12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287" name="Google Shape;287;p12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88" name="Google Shape;288;p12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89" name="Google Shape;289;p12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290" name="Google Shape;290;p12">
              <a:hlinkClick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p12">
              <a:hlinkClick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3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GB" sz="36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Inference Iggy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Ask?</a:t>
            </a:r>
            <a:endParaRPr sz="3600"/>
          </a:p>
        </p:txBody>
      </p:sp>
      <p:grpSp>
        <p:nvGrpSpPr>
          <p:cNvPr id="297" name="Google Shape;297;p13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298" name="Google Shape;298;p13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fmla="val 50000" name="adj"/>
              </a:avLst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9" name="Google Shape;299;p13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Inference Iggy might ask questions like these:</a:t>
              </a:r>
              <a:endParaRPr/>
            </a:p>
          </p:txBody>
        </p:sp>
      </p:grpSp>
      <p:grpSp>
        <p:nvGrpSpPr>
          <p:cNvPr id="300" name="Google Shape;300;p13"/>
          <p:cNvGrpSpPr/>
          <p:nvPr/>
        </p:nvGrpSpPr>
        <p:grpSpPr>
          <a:xfrm>
            <a:off x="-1212551" y="1467612"/>
            <a:ext cx="5017169" cy="6528930"/>
            <a:chOff x="-1212551" y="1467612"/>
            <a:chExt cx="5017169" cy="6528930"/>
          </a:xfrm>
        </p:grpSpPr>
        <p:sp>
          <p:nvSpPr>
            <p:cNvPr id="301" name="Google Shape;301;p13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02" name="Google Shape;302;p1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457198" y="1467612"/>
              <a:ext cx="2628452" cy="65084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3" name="Google Shape;303;p13"/>
          <p:cNvSpPr/>
          <p:nvPr/>
        </p:nvSpPr>
        <p:spPr>
          <a:xfrm>
            <a:off x="3569465" y="2189146"/>
            <a:ext cx="4924830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do you think the author meant when…?</a:t>
            </a:r>
            <a:endParaRPr/>
          </a:p>
        </p:txBody>
      </p:sp>
      <p:sp>
        <p:nvSpPr>
          <p:cNvPr id="304" name="Google Shape;304;p13"/>
          <p:cNvSpPr/>
          <p:nvPr/>
        </p:nvSpPr>
        <p:spPr>
          <a:xfrm>
            <a:off x="3569465" y="2747924"/>
            <a:ext cx="4924830" cy="772107"/>
          </a:xfrm>
          <a:prstGeom prst="rect">
            <a:avLst/>
          </a:prstGeom>
          <a:solidFill>
            <a:srgbClr val="07743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do you think this character is feeling? Why do you think that?</a:t>
            </a:r>
            <a:endParaRPr/>
          </a:p>
        </p:txBody>
      </p:sp>
      <p:sp>
        <p:nvSpPr>
          <p:cNvPr id="305" name="Google Shape;305;p13"/>
          <p:cNvSpPr/>
          <p:nvPr/>
        </p:nvSpPr>
        <p:spPr>
          <a:xfrm>
            <a:off x="3569465" y="3576751"/>
            <a:ext cx="4924830" cy="495108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effect did the author want to create by…?</a:t>
            </a:r>
            <a:endParaRPr/>
          </a:p>
        </p:txBody>
      </p:sp>
      <p:sp>
        <p:nvSpPr>
          <p:cNvPr id="306" name="Google Shape;306;p13"/>
          <p:cNvSpPr/>
          <p:nvPr/>
        </p:nvSpPr>
        <p:spPr>
          <a:xfrm>
            <a:off x="3569465" y="4954985"/>
            <a:ext cx="4924830" cy="772107"/>
          </a:xfrm>
          <a:prstGeom prst="rect">
            <a:avLst/>
          </a:prstGeom>
          <a:solidFill>
            <a:srgbClr val="6CBB84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Why do you think the author uses this particular word?</a:t>
            </a:r>
            <a:endParaRPr/>
          </a:p>
        </p:txBody>
      </p:sp>
      <p:sp>
        <p:nvSpPr>
          <p:cNvPr id="307" name="Google Shape;307;p13"/>
          <p:cNvSpPr/>
          <p:nvPr/>
        </p:nvSpPr>
        <p:spPr>
          <a:xfrm>
            <a:off x="3569465" y="5801515"/>
            <a:ext cx="4924830" cy="495108"/>
          </a:xfrm>
          <a:prstGeom prst="rect">
            <a:avLst/>
          </a:prstGeom>
          <a:solidFill>
            <a:srgbClr val="07743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How do you know that the character is feeling…?</a:t>
            </a:r>
            <a:endParaRPr/>
          </a:p>
        </p:txBody>
      </p:sp>
      <p:sp>
        <p:nvSpPr>
          <p:cNvPr id="308" name="Google Shape;308;p13"/>
          <p:cNvSpPr/>
          <p:nvPr/>
        </p:nvSpPr>
        <p:spPr>
          <a:xfrm>
            <a:off x="3569465" y="4130756"/>
            <a:ext cx="4924830" cy="772107"/>
          </a:xfrm>
          <a:prstGeom prst="rect">
            <a:avLst/>
          </a:prstGeom>
          <a:solidFill>
            <a:srgbClr val="07743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find words which show how the character feels about…?</a:t>
            </a:r>
            <a:endParaRPr/>
          </a:p>
        </p:txBody>
      </p:sp>
      <p:grpSp>
        <p:nvGrpSpPr>
          <p:cNvPr id="309" name="Google Shape;309;p13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310" name="Google Shape;310;p13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11" name="Google Shape;311;p13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12" name="Google Shape;312;p13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313" name="Google Shape;313;p13">
              <a:hlinkClick action="ppaction://hlinksldjump" r:id="rId7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13">
              <a:hlinkClick action="ppaction://hlinksldjump" r:id="rId8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14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lang="en-GB" sz="2800"/>
              <a:t>Who Are the Totally Pawsome Reading Gang?</a:t>
            </a:r>
            <a:endParaRPr sz="2800"/>
          </a:p>
        </p:txBody>
      </p:sp>
      <p:sp>
        <p:nvSpPr>
          <p:cNvPr id="320" name="Google Shape;320;p14"/>
          <p:cNvSpPr/>
          <p:nvPr/>
        </p:nvSpPr>
        <p:spPr>
          <a:xfrm>
            <a:off x="755651" y="1294053"/>
            <a:ext cx="7632700" cy="74997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Totally Pawsome Reading Gang is a group of clever canines who each help with one of the reading content domains.</a:t>
            </a:r>
            <a:endParaRPr/>
          </a:p>
        </p:txBody>
      </p:sp>
      <p:sp>
        <p:nvSpPr>
          <p:cNvPr id="321" name="Google Shape;321;p14"/>
          <p:cNvSpPr/>
          <p:nvPr/>
        </p:nvSpPr>
        <p:spPr>
          <a:xfrm>
            <a:off x="755651" y="2136307"/>
            <a:ext cx="7632700" cy="495108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Click on each dog to find out who they are and what they do.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2" name="Google Shape;322;p14">
            <a:hlinkClick action="ppaction://hlinksldjump" r:id="rId3"/>
          </p:cNvPr>
          <p:cNvSpPr/>
          <p:nvPr/>
        </p:nvSpPr>
        <p:spPr>
          <a:xfrm>
            <a:off x="589270" y="5156174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Vocabulary Victor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14">
            <a:hlinkClick action="ppaction://hlinksldjump" r:id="rId4"/>
          </p:cNvPr>
          <p:cNvSpPr/>
          <p:nvPr/>
        </p:nvSpPr>
        <p:spPr>
          <a:xfrm>
            <a:off x="3817747" y="5156174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Predicting Pip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4" name="Google Shape;324;p14">
            <a:hlinkClick action="ppaction://hlinksldjump" r:id="rId5"/>
          </p:cNvPr>
          <p:cNvSpPr/>
          <p:nvPr/>
        </p:nvSpPr>
        <p:spPr>
          <a:xfrm>
            <a:off x="5306038" y="5156174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Inference Iggy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14">
            <a:hlinkClick action="ppaction://hlinksldjump" r:id="rId6"/>
          </p:cNvPr>
          <p:cNvSpPr/>
          <p:nvPr/>
        </p:nvSpPr>
        <p:spPr>
          <a:xfrm>
            <a:off x="6819493" y="5156173"/>
            <a:ext cx="1720499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Sequencing Suki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p14">
            <a:hlinkClick action="ppaction://hlinksldjump" r:id="rId7"/>
          </p:cNvPr>
          <p:cNvSpPr/>
          <p:nvPr/>
        </p:nvSpPr>
        <p:spPr>
          <a:xfrm>
            <a:off x="2432807" y="5156174"/>
            <a:ext cx="1384940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Rex Retriever</a:t>
            </a:r>
            <a:endParaRPr sz="16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7" name="Google Shape;327;p14"/>
          <p:cNvGrpSpPr/>
          <p:nvPr/>
        </p:nvGrpSpPr>
        <p:grpSpPr>
          <a:xfrm>
            <a:off x="5381005" y="3307091"/>
            <a:ext cx="1385051" cy="1600608"/>
            <a:chOff x="5381005" y="3307091"/>
            <a:chExt cx="1385051" cy="1600608"/>
          </a:xfrm>
        </p:grpSpPr>
        <p:sp>
          <p:nvSpPr>
            <p:cNvPr id="328" name="Google Shape;328;p14">
              <a:hlinkClick action="ppaction://hlinksldjump" r:id="rId8"/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29" name="Google Shape;329;p14">
              <a:hlinkClick action="ppaction://hlinksldjump" r:id="rId9"/>
            </p:cNvPr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5563154" y="3307091"/>
              <a:ext cx="1020754" cy="141865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0" name="Google Shape;330;p14"/>
          <p:cNvGrpSpPr/>
          <p:nvPr/>
        </p:nvGrpSpPr>
        <p:grpSpPr>
          <a:xfrm>
            <a:off x="3869581" y="3203536"/>
            <a:ext cx="1385051" cy="1697673"/>
            <a:chOff x="3869581" y="3203536"/>
            <a:chExt cx="1385051" cy="1697673"/>
          </a:xfrm>
        </p:grpSpPr>
        <p:sp>
          <p:nvSpPr>
            <p:cNvPr id="331" name="Google Shape;331;p14"/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32" name="Google Shape;332;p14">
              <a:hlinkClick action="ppaction://hlinksldjump" r:id="rId11"/>
            </p:cNvPr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4010768" y="3203536"/>
              <a:ext cx="1122465" cy="169767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3" name="Google Shape;333;p14"/>
          <p:cNvGrpSpPr/>
          <p:nvPr/>
        </p:nvGrpSpPr>
        <p:grpSpPr>
          <a:xfrm>
            <a:off x="2398512" y="3405900"/>
            <a:ext cx="1385051" cy="1420493"/>
            <a:chOff x="2398512" y="3405900"/>
            <a:chExt cx="1385051" cy="1420493"/>
          </a:xfrm>
        </p:grpSpPr>
        <p:sp>
          <p:nvSpPr>
            <p:cNvPr id="334" name="Google Shape;334;p14">
              <a:hlinkClick action="ppaction://hlinksldjump" r:id="rId13"/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35" name="Google Shape;335;p14">
              <a:hlinkClick action="ppaction://hlinksldjump" r:id="rId14"/>
            </p:cNvPr>
            <p:cNvPicPr preferRelativeResize="0"/>
            <p:nvPr/>
          </p:nvPicPr>
          <p:blipFill rotWithShape="1">
            <a:blip r:embed="rId15">
              <a:alphaModFix/>
            </a:blip>
            <a:srcRect b="0" l="0" r="0" t="0"/>
            <a:stretch/>
          </p:blipFill>
          <p:spPr>
            <a:xfrm>
              <a:off x="2432916" y="3405900"/>
              <a:ext cx="1350647" cy="1351647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6" name="Google Shape;336;p14"/>
          <p:cNvGrpSpPr/>
          <p:nvPr/>
        </p:nvGrpSpPr>
        <p:grpSpPr>
          <a:xfrm>
            <a:off x="6987216" y="3456123"/>
            <a:ext cx="1385051" cy="1448495"/>
            <a:chOff x="6987216" y="3456123"/>
            <a:chExt cx="1385051" cy="1448495"/>
          </a:xfrm>
        </p:grpSpPr>
        <p:sp>
          <p:nvSpPr>
            <p:cNvPr id="337" name="Google Shape;337;p14">
              <a:hlinkClick action="ppaction://hlinksldjump" r:id="rId16"/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38" name="Google Shape;338;p14">
              <a:hlinkClick action="ppaction://hlinksldjump" r:id="rId17"/>
            </p:cNvPr>
            <p:cNvPicPr preferRelativeResize="0"/>
            <p:nvPr/>
          </p:nvPicPr>
          <p:blipFill rotWithShape="1">
            <a:blip r:embed="rId18">
              <a:alphaModFix/>
            </a:blip>
            <a:srcRect b="0" l="0" r="0" t="0"/>
            <a:stretch/>
          </p:blipFill>
          <p:spPr>
            <a:xfrm>
              <a:off x="7055001" y="3456123"/>
              <a:ext cx="1296525" cy="134703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39" name="Google Shape;339;p14"/>
          <p:cNvGrpSpPr/>
          <p:nvPr/>
        </p:nvGrpSpPr>
        <p:grpSpPr>
          <a:xfrm>
            <a:off x="659145" y="3385481"/>
            <a:ext cx="1429855" cy="1390115"/>
            <a:chOff x="659145" y="3385481"/>
            <a:chExt cx="1429855" cy="1390115"/>
          </a:xfrm>
        </p:grpSpPr>
        <p:sp>
          <p:nvSpPr>
            <p:cNvPr id="340" name="Google Shape;340;p14">
              <a:hlinkClick action="ppaction://hlinksldjump" r:id="rId19"/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 cap="flat" cmpd="sng" w="12700">
              <a:solidFill>
                <a:srgbClr val="BC010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41" name="Google Shape;341;p14">
              <a:hlinkClick action="ppaction://hlinksldjump" r:id="rId20"/>
            </p:cNvPr>
            <p:cNvPicPr preferRelativeResize="0"/>
            <p:nvPr/>
          </p:nvPicPr>
          <p:blipFill rotWithShape="1">
            <a:blip r:embed="rId21">
              <a:alphaModFix/>
            </a:blip>
            <a:srcRect b="0" l="0" r="0" t="0"/>
            <a:stretch/>
          </p:blipFill>
          <p:spPr>
            <a:xfrm>
              <a:off x="667873" y="3385481"/>
              <a:ext cx="1421127" cy="1290541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5"/>
          <p:cNvSpPr/>
          <p:nvPr/>
        </p:nvSpPr>
        <p:spPr>
          <a:xfrm>
            <a:off x="3155239" y="1879838"/>
            <a:ext cx="5173513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Identify and explain the 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sequence</a:t>
            </a: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of events in texts.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15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Does </a:t>
            </a:r>
            <a:r>
              <a:rPr lang="en-GB" sz="3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Sequencing Suki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Do?</a:t>
            </a:r>
            <a:endParaRPr sz="3600"/>
          </a:p>
        </p:txBody>
      </p:sp>
      <p:grpSp>
        <p:nvGrpSpPr>
          <p:cNvPr id="348" name="Google Shape;348;p15"/>
          <p:cNvGrpSpPr/>
          <p:nvPr/>
        </p:nvGrpSpPr>
        <p:grpSpPr>
          <a:xfrm>
            <a:off x="2126873" y="1473201"/>
            <a:ext cx="6201880" cy="412642"/>
            <a:chOff x="265022" y="2056535"/>
            <a:chExt cx="8229273" cy="412642"/>
          </a:xfrm>
        </p:grpSpPr>
        <p:sp>
          <p:nvSpPr>
            <p:cNvPr id="349" name="Google Shape;349;p15"/>
            <p:cNvSpPr/>
            <p:nvPr/>
          </p:nvSpPr>
          <p:spPr>
            <a:xfrm>
              <a:off x="265022" y="2056535"/>
              <a:ext cx="8229273" cy="412642"/>
            </a:xfrm>
            <a:prstGeom prst="snip1Rect">
              <a:avLst>
                <a:gd fmla="val 50000" name="adj"/>
              </a:avLst>
            </a:prstGeom>
            <a:solidFill>
              <a:srgbClr val="00B0F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15"/>
            <p:cNvSpPr txBox="1"/>
            <p:nvPr/>
          </p:nvSpPr>
          <p:spPr>
            <a:xfrm>
              <a:off x="1134461" y="2079797"/>
              <a:ext cx="7145591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Sequencing Suki helps with content domain </a:t>
              </a:r>
              <a:r>
                <a:rPr b="1"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1c</a:t>
              </a: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:</a:t>
              </a:r>
              <a:endParaRPr/>
            </a:p>
          </p:txBody>
        </p:sp>
      </p:grpSp>
      <p:sp>
        <p:nvSpPr>
          <p:cNvPr id="351" name="Google Shape;351;p15"/>
          <p:cNvSpPr/>
          <p:nvPr/>
        </p:nvSpPr>
        <p:spPr>
          <a:xfrm>
            <a:off x="980044" y="3925294"/>
            <a:ext cx="7348707" cy="412642"/>
          </a:xfrm>
          <a:prstGeom prst="snip1Rect">
            <a:avLst>
              <a:gd fmla="val 0" name="adj"/>
            </a:avLst>
          </a:prstGeom>
          <a:solidFill>
            <a:srgbClr val="00B0F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She might ask you: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52" name="Google Shape;352;p15"/>
          <p:cNvGrpSpPr/>
          <p:nvPr/>
        </p:nvGrpSpPr>
        <p:grpSpPr>
          <a:xfrm>
            <a:off x="714375" y="1328176"/>
            <a:ext cx="1833934" cy="1809133"/>
            <a:chOff x="1003277" y="3182186"/>
            <a:chExt cx="1833934" cy="1809133"/>
          </a:xfrm>
        </p:grpSpPr>
        <p:sp>
          <p:nvSpPr>
            <p:cNvPr id="353" name="Google Shape;353;p15"/>
            <p:cNvSpPr/>
            <p:nvPr/>
          </p:nvSpPr>
          <p:spPr>
            <a:xfrm>
              <a:off x="1003277" y="3295473"/>
              <a:ext cx="1695846" cy="1695846"/>
            </a:xfrm>
            <a:prstGeom prst="ellipse">
              <a:avLst/>
            </a:prstGeom>
            <a:solidFill>
              <a:srgbClr val="00B0F0"/>
            </a:solidFill>
            <a:ln cap="flat" cmpd="sng" w="28575">
              <a:solidFill>
                <a:srgbClr val="00B0F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15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5"/>
            <p:cNvSpPr/>
            <p:nvPr/>
          </p:nvSpPr>
          <p:spPr>
            <a:xfrm>
              <a:off x="1141365" y="3182186"/>
              <a:ext cx="1695846" cy="1695846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b="4999" l="10000" r="9999" t="9999"/>
              </a:stretch>
            </a:blipFill>
            <a:ln cap="flat" cmpd="sng" w="28575">
              <a:solidFill>
                <a:srgbClr val="00B0F0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56" name="Google Shape;356;p15"/>
          <p:cNvSpPr/>
          <p:nvPr/>
        </p:nvSpPr>
        <p:spPr>
          <a:xfrm>
            <a:off x="3340317" y="2753672"/>
            <a:ext cx="4955865" cy="1076065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This means that she is there to help you to think about the </a:t>
            </a:r>
            <a:r>
              <a:rPr b="1"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order </a:t>
            </a: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things happen in.</a:t>
            </a:r>
            <a:endParaRPr/>
          </a:p>
        </p:txBody>
      </p:sp>
      <p:sp>
        <p:nvSpPr>
          <p:cNvPr id="357" name="Google Shape;357;p15"/>
          <p:cNvSpPr/>
          <p:nvPr/>
        </p:nvSpPr>
        <p:spPr>
          <a:xfrm>
            <a:off x="852463" y="4350988"/>
            <a:ext cx="6654645" cy="1786259"/>
          </a:xfrm>
          <a:prstGeom prst="roundRect">
            <a:avLst>
              <a:gd fmla="val 0" name="adj"/>
            </a:avLst>
          </a:prstGeom>
          <a:noFill/>
          <a:ln>
            <a:noFill/>
          </a:ln>
        </p:spPr>
        <p:txBody>
          <a:bodyPr anchorCtr="0" anchor="ctr" bIns="252000" lIns="252000" spcFirstLastPara="1" rIns="252000" wrap="square" tIns="25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put different events from the text into the order</a:t>
            </a:r>
            <a:b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that they happened;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to match events to the day or time they happened;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what happened first or last.</a:t>
            </a:r>
            <a:endParaRPr sz="1800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58" name="Google Shape;358;p15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359" name="Google Shape;359;p15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0" name="Google Shape;360;p15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61" name="Google Shape;361;p15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362" name="Google Shape;362;p15">
              <a:hlinkClick action="ppaction://hlinkshowjump?jump=nextslide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15">
              <a:hlinkClick action="ppaction://hlinkshowjump?jump=nextslide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6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9641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600"/>
              <a:buFont typeface="Arial"/>
              <a:buNone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What Might </a:t>
            </a:r>
            <a:r>
              <a:rPr lang="en-GB" sz="3600">
                <a:solidFill>
                  <a:srgbClr val="00B0F0"/>
                </a:solidFill>
                <a:latin typeface="Arial"/>
                <a:ea typeface="Arial"/>
                <a:cs typeface="Arial"/>
                <a:sym typeface="Arial"/>
              </a:rPr>
              <a:t>Sequencing Suki </a:t>
            </a:r>
            <a:r>
              <a:rPr lang="en-GB" sz="3600">
                <a:latin typeface="Arial"/>
                <a:ea typeface="Arial"/>
                <a:cs typeface="Arial"/>
                <a:sym typeface="Arial"/>
              </a:rPr>
              <a:t>Ask?</a:t>
            </a:r>
            <a:endParaRPr sz="3600"/>
          </a:p>
        </p:txBody>
      </p:sp>
      <p:grpSp>
        <p:nvGrpSpPr>
          <p:cNvPr id="369" name="Google Shape;369;p16"/>
          <p:cNvGrpSpPr/>
          <p:nvPr/>
        </p:nvGrpSpPr>
        <p:grpSpPr>
          <a:xfrm>
            <a:off x="-633046" y="1680564"/>
            <a:ext cx="9127341" cy="412642"/>
            <a:chOff x="-633046" y="1680564"/>
            <a:chExt cx="9127341" cy="412642"/>
          </a:xfrm>
        </p:grpSpPr>
        <p:sp>
          <p:nvSpPr>
            <p:cNvPr id="370" name="Google Shape;370;p16"/>
            <p:cNvSpPr/>
            <p:nvPr/>
          </p:nvSpPr>
          <p:spPr>
            <a:xfrm>
              <a:off x="-633046" y="1680564"/>
              <a:ext cx="9127341" cy="412642"/>
            </a:xfrm>
            <a:prstGeom prst="snip1Rect">
              <a:avLst>
                <a:gd fmla="val 50000" name="adj"/>
              </a:avLst>
            </a:prstGeom>
            <a:solidFill>
              <a:srgbClr val="00B0F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16"/>
            <p:cNvSpPr txBox="1"/>
            <p:nvPr/>
          </p:nvSpPr>
          <p:spPr>
            <a:xfrm>
              <a:off x="2544622" y="1703826"/>
              <a:ext cx="5574535" cy="3693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Sequencing Suki might ask questions like these:</a:t>
              </a:r>
              <a:endParaRPr/>
            </a:p>
          </p:txBody>
        </p:sp>
      </p:grpSp>
      <p:grpSp>
        <p:nvGrpSpPr>
          <p:cNvPr id="372" name="Google Shape;372;p16"/>
          <p:cNvGrpSpPr/>
          <p:nvPr/>
        </p:nvGrpSpPr>
        <p:grpSpPr>
          <a:xfrm>
            <a:off x="-1212551" y="718998"/>
            <a:ext cx="5017169" cy="7277544"/>
            <a:chOff x="-1212551" y="718998"/>
            <a:chExt cx="5017169" cy="7277544"/>
          </a:xfrm>
        </p:grpSpPr>
        <p:sp>
          <p:nvSpPr>
            <p:cNvPr id="373" name="Google Shape;373;p16"/>
            <p:cNvSpPr/>
            <p:nvPr/>
          </p:nvSpPr>
          <p:spPr>
            <a:xfrm>
              <a:off x="-1212551" y="2979373"/>
              <a:ext cx="5017169" cy="501716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74" name="Google Shape;374;p16"/>
            <p:cNvPicPr preferRelativeResize="0"/>
            <p:nvPr/>
          </p:nvPicPr>
          <p:blipFill rotWithShape="1">
            <a:blip r:embed="rId3">
              <a:alphaModFix/>
            </a:blip>
            <a:srcRect b="0" l="41579" r="-236" t="91"/>
            <a:stretch/>
          </p:blipFill>
          <p:spPr>
            <a:xfrm>
              <a:off x="321090" y="718998"/>
              <a:ext cx="3483528" cy="682980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75" name="Google Shape;375;p16"/>
          <p:cNvSpPr/>
          <p:nvPr/>
        </p:nvSpPr>
        <p:spPr>
          <a:xfrm>
            <a:off x="3569465" y="2130531"/>
            <a:ext cx="4924830" cy="495108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Who do we meet first in this story?</a:t>
            </a:r>
            <a:endParaRPr/>
          </a:p>
        </p:txBody>
      </p:sp>
      <p:sp>
        <p:nvSpPr>
          <p:cNvPr id="376" name="Google Shape;376;p16"/>
          <p:cNvSpPr/>
          <p:nvPr/>
        </p:nvSpPr>
        <p:spPr>
          <a:xfrm>
            <a:off x="3569465" y="2673204"/>
            <a:ext cx="4924830" cy="495108"/>
          </a:xfrm>
          <a:prstGeom prst="rect">
            <a:avLst/>
          </a:prstGeom>
          <a:solidFill>
            <a:srgbClr val="013F7C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What is the last step of these instructions?</a:t>
            </a:r>
            <a:endParaRPr/>
          </a:p>
        </p:txBody>
      </p:sp>
      <p:sp>
        <p:nvSpPr>
          <p:cNvPr id="377" name="Google Shape;377;p16"/>
          <p:cNvSpPr/>
          <p:nvPr/>
        </p:nvSpPr>
        <p:spPr>
          <a:xfrm>
            <a:off x="3569465" y="3215877"/>
            <a:ext cx="4924830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put these sentences into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order they happened in?</a:t>
            </a:r>
            <a:endParaRPr/>
          </a:p>
        </p:txBody>
      </p:sp>
      <p:sp>
        <p:nvSpPr>
          <p:cNvPr id="378" name="Google Shape;378;p16"/>
          <p:cNvSpPr/>
          <p:nvPr/>
        </p:nvSpPr>
        <p:spPr>
          <a:xfrm>
            <a:off x="3569465" y="4863994"/>
            <a:ext cx="4924830" cy="772107"/>
          </a:xfrm>
          <a:prstGeom prst="rect">
            <a:avLst/>
          </a:prstGeom>
          <a:solidFill>
            <a:srgbClr val="0077B0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draw a picture to show what happened in the middle of the story?</a:t>
            </a:r>
            <a:endParaRPr/>
          </a:p>
        </p:txBody>
      </p:sp>
      <p:sp>
        <p:nvSpPr>
          <p:cNvPr id="379" name="Google Shape;379;p16"/>
          <p:cNvSpPr/>
          <p:nvPr/>
        </p:nvSpPr>
        <p:spPr>
          <a:xfrm>
            <a:off x="3569465" y="5686551"/>
            <a:ext cx="4924830" cy="772107"/>
          </a:xfrm>
          <a:prstGeom prst="rect">
            <a:avLst/>
          </a:prstGeom>
          <a:solidFill>
            <a:srgbClr val="013F7C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Do I need to read this text in the order</a:t>
            </a:r>
            <a:b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it is written? What happens if I don’t?</a:t>
            </a:r>
            <a:endParaRPr/>
          </a:p>
        </p:txBody>
      </p:sp>
      <p:sp>
        <p:nvSpPr>
          <p:cNvPr id="380" name="Google Shape;380;p16"/>
          <p:cNvSpPr/>
          <p:nvPr/>
        </p:nvSpPr>
        <p:spPr>
          <a:xfrm>
            <a:off x="3569465" y="4038301"/>
            <a:ext cx="4924830" cy="772107"/>
          </a:xfrm>
          <a:prstGeom prst="rect">
            <a:avLst/>
          </a:prstGeom>
          <a:solidFill>
            <a:srgbClr val="013F7C"/>
          </a:solidFill>
          <a:ln>
            <a:noFill/>
          </a:ln>
        </p:spPr>
        <p:txBody>
          <a:bodyPr anchorCtr="0" anchor="ctr" bIns="108000" lIns="108000" spcFirstLastPara="1" rIns="108000" wrap="square" tIns="1080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Can you use 20 words to sum up what happened in this story?</a:t>
            </a:r>
            <a:endParaRPr/>
          </a:p>
        </p:txBody>
      </p:sp>
      <p:grpSp>
        <p:nvGrpSpPr>
          <p:cNvPr id="381" name="Google Shape;381;p16"/>
          <p:cNvGrpSpPr/>
          <p:nvPr/>
        </p:nvGrpSpPr>
        <p:grpSpPr>
          <a:xfrm>
            <a:off x="187648" y="192269"/>
            <a:ext cx="526727" cy="526727"/>
            <a:chOff x="187648" y="192269"/>
            <a:chExt cx="526727" cy="526727"/>
          </a:xfrm>
        </p:grpSpPr>
        <p:sp>
          <p:nvSpPr>
            <p:cNvPr id="382" name="Google Shape;382;p16">
              <a:hlinkClick action="ppaction://hlinksldjump" r:id="rId4"/>
            </p:cNvPr>
            <p:cNvSpPr/>
            <p:nvPr/>
          </p:nvSpPr>
          <p:spPr>
            <a:xfrm rot="10800000">
              <a:off x="187648" y="192269"/>
              <a:ext cx="526727" cy="526727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83" name="Google Shape;383;p16">
              <a:hlinkClick action="ppaction://hlinksldjump" r:id="rId5"/>
            </p:cNvPr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300481" y="289920"/>
              <a:ext cx="301059" cy="331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84" name="Google Shape;384;p16"/>
          <p:cNvGrpSpPr/>
          <p:nvPr/>
        </p:nvGrpSpPr>
        <p:grpSpPr>
          <a:xfrm>
            <a:off x="8296183" y="6047290"/>
            <a:ext cx="526727" cy="526727"/>
            <a:chOff x="7365812" y="5420982"/>
            <a:chExt cx="672029" cy="672029"/>
          </a:xfrm>
        </p:grpSpPr>
        <p:sp>
          <p:nvSpPr>
            <p:cNvPr id="385" name="Google Shape;385;p16">
              <a:hlinkClick action="ppaction://hlinksldjump" r:id="rId7"/>
            </p:cNvPr>
            <p:cNvSpPr/>
            <p:nvPr/>
          </p:nvSpPr>
          <p:spPr>
            <a:xfrm>
              <a:off x="7365812" y="5420982"/>
              <a:ext cx="672029" cy="672029"/>
            </a:xfrm>
            <a:prstGeom prst="ellipse">
              <a:avLst/>
            </a:prstGeom>
            <a:solidFill>
              <a:srgbClr val="00A7E6"/>
            </a:solidFill>
            <a:ln cap="flat" cmpd="sng" w="28575">
              <a:solidFill>
                <a:srgbClr val="00639A"/>
              </a:solidFill>
              <a:prstDash val="solid"/>
              <a:miter lim="800000"/>
              <a:headEnd len="sm" w="sm" type="none"/>
              <a:tailEnd len="sm" w="sm" type="none"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6" name="Google Shape;386;p16">
              <a:hlinkClick action="ppaction://hlinksldjump" r:id="rId8"/>
            </p:cNvPr>
            <p:cNvSpPr/>
            <p:nvPr/>
          </p:nvSpPr>
          <p:spPr>
            <a:xfrm>
              <a:off x="7524278" y="5600303"/>
              <a:ext cx="406371" cy="302111"/>
            </a:xfrm>
            <a:prstGeom prst="rightArrow">
              <a:avLst>
                <a:gd fmla="val 50000" name="adj1"/>
                <a:gd fmla="val 80955" name="adj2"/>
              </a:avLst>
            </a:prstGeom>
            <a:solidFill>
              <a:schemeClr val="dk1"/>
            </a:solidFill>
            <a:ln>
              <a:noFill/>
            </a:ln>
            <a:effectLst>
              <a:outerShdw sx="78000" rotWithShape="0" algn="ctr" dir="3360000" dist="88900" sy="78000">
                <a:srgbClr val="000000">
                  <a:alpha val="9803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2019-06-21T08:56:57Z</dcterms:created>
  <dc:creator>Ruby Cunningham</dc:creator>
</cp:coreProperties>
</file>