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p:cViewPr varScale="1">
        <p:scale>
          <a:sx n="59" d="100"/>
          <a:sy n="59" d="100"/>
        </p:scale>
        <p:origin x="78" y="3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1D84630-ACF3-450B-8223-37ACDFF85634}" type="datetimeFigureOut">
              <a:rPr lang="en-GB" smtClean="0"/>
              <a:t>18/11/2015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4123BE-06E1-4D02-83B5-BCDB5927B757}" type="slidenum">
              <a:rPr lang="en-GB" smtClean="0"/>
              <a:t>‹#›</a:t>
            </a:fld>
            <a:endParaRPr lang="en-GB"/>
          </a:p>
        </p:txBody>
      </p:sp>
    </p:spTree>
    <p:extLst>
      <p:ext uri="{BB962C8B-B14F-4D97-AF65-F5344CB8AC3E}">
        <p14:creationId xmlns:p14="http://schemas.microsoft.com/office/powerpoint/2010/main" val="2641001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D84630-ACF3-450B-8223-37ACDFF85634}" type="datetimeFigureOut">
              <a:rPr lang="en-GB" smtClean="0"/>
              <a:t>18/11/2015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4123BE-06E1-4D02-83B5-BCDB5927B757}" type="slidenum">
              <a:rPr lang="en-GB" smtClean="0"/>
              <a:t>‹#›</a:t>
            </a:fld>
            <a:endParaRPr lang="en-GB"/>
          </a:p>
        </p:txBody>
      </p:sp>
    </p:spTree>
    <p:extLst>
      <p:ext uri="{BB962C8B-B14F-4D97-AF65-F5344CB8AC3E}">
        <p14:creationId xmlns:p14="http://schemas.microsoft.com/office/powerpoint/2010/main" val="2827823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D84630-ACF3-450B-8223-37ACDFF85634}" type="datetimeFigureOut">
              <a:rPr lang="en-GB" smtClean="0"/>
              <a:t>18/11/2015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4123BE-06E1-4D02-83B5-BCDB5927B757}" type="slidenum">
              <a:rPr lang="en-GB" smtClean="0"/>
              <a:t>‹#›</a:t>
            </a:fld>
            <a:endParaRPr lang="en-GB"/>
          </a:p>
        </p:txBody>
      </p:sp>
    </p:spTree>
    <p:extLst>
      <p:ext uri="{BB962C8B-B14F-4D97-AF65-F5344CB8AC3E}">
        <p14:creationId xmlns:p14="http://schemas.microsoft.com/office/powerpoint/2010/main" val="2787860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1D84630-ACF3-450B-8223-37ACDFF85634}" type="datetimeFigureOut">
              <a:rPr lang="en-GB" smtClean="0"/>
              <a:t>18/11/2015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4123BE-06E1-4D02-83B5-BCDB5927B757}" type="slidenum">
              <a:rPr lang="en-GB" smtClean="0"/>
              <a:t>‹#›</a:t>
            </a:fld>
            <a:endParaRPr lang="en-GB"/>
          </a:p>
        </p:txBody>
      </p:sp>
    </p:spTree>
    <p:extLst>
      <p:ext uri="{BB962C8B-B14F-4D97-AF65-F5344CB8AC3E}">
        <p14:creationId xmlns:p14="http://schemas.microsoft.com/office/powerpoint/2010/main" val="1449377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1D84630-ACF3-450B-8223-37ACDFF85634}" type="datetimeFigureOut">
              <a:rPr lang="en-GB" smtClean="0"/>
              <a:t>18/11/2015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4123BE-06E1-4D02-83B5-BCDB5927B757}" type="slidenum">
              <a:rPr lang="en-GB" smtClean="0"/>
              <a:t>‹#›</a:t>
            </a:fld>
            <a:endParaRPr lang="en-GB"/>
          </a:p>
        </p:txBody>
      </p:sp>
    </p:spTree>
    <p:extLst>
      <p:ext uri="{BB962C8B-B14F-4D97-AF65-F5344CB8AC3E}">
        <p14:creationId xmlns:p14="http://schemas.microsoft.com/office/powerpoint/2010/main" val="364681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1D84630-ACF3-450B-8223-37ACDFF85634}" type="datetimeFigureOut">
              <a:rPr lang="en-GB" smtClean="0"/>
              <a:t>18/11/2015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64123BE-06E1-4D02-83B5-BCDB5927B757}" type="slidenum">
              <a:rPr lang="en-GB" smtClean="0"/>
              <a:t>‹#›</a:t>
            </a:fld>
            <a:endParaRPr lang="en-GB"/>
          </a:p>
        </p:txBody>
      </p:sp>
    </p:spTree>
    <p:extLst>
      <p:ext uri="{BB962C8B-B14F-4D97-AF65-F5344CB8AC3E}">
        <p14:creationId xmlns:p14="http://schemas.microsoft.com/office/powerpoint/2010/main" val="4238414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D84630-ACF3-450B-8223-37ACDFF85634}" type="datetimeFigureOut">
              <a:rPr lang="en-GB" smtClean="0"/>
              <a:t>18/11/2015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64123BE-06E1-4D02-83B5-BCDB5927B757}" type="slidenum">
              <a:rPr lang="en-GB" smtClean="0"/>
              <a:t>‹#›</a:t>
            </a:fld>
            <a:endParaRPr lang="en-GB"/>
          </a:p>
        </p:txBody>
      </p:sp>
    </p:spTree>
    <p:extLst>
      <p:ext uri="{BB962C8B-B14F-4D97-AF65-F5344CB8AC3E}">
        <p14:creationId xmlns:p14="http://schemas.microsoft.com/office/powerpoint/2010/main" val="7992921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D84630-ACF3-450B-8223-37ACDFF85634}" type="datetimeFigureOut">
              <a:rPr lang="en-GB" smtClean="0"/>
              <a:t>18/11/2015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4123BE-06E1-4D02-83B5-BCDB5927B757}" type="slidenum">
              <a:rPr lang="en-GB" smtClean="0"/>
              <a:t>‹#›</a:t>
            </a:fld>
            <a:endParaRPr lang="en-GB"/>
          </a:p>
        </p:txBody>
      </p:sp>
    </p:spTree>
    <p:extLst>
      <p:ext uri="{BB962C8B-B14F-4D97-AF65-F5344CB8AC3E}">
        <p14:creationId xmlns:p14="http://schemas.microsoft.com/office/powerpoint/2010/main" val="839697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D84630-ACF3-450B-8223-37ACDFF85634}" type="datetimeFigureOut">
              <a:rPr lang="en-GB" smtClean="0"/>
              <a:t>18/11/2015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4123BE-06E1-4D02-83B5-BCDB5927B757}" type="slidenum">
              <a:rPr lang="en-GB" smtClean="0"/>
              <a:t>‹#›</a:t>
            </a:fld>
            <a:endParaRPr lang="en-GB"/>
          </a:p>
        </p:txBody>
      </p:sp>
    </p:spTree>
    <p:extLst>
      <p:ext uri="{BB962C8B-B14F-4D97-AF65-F5344CB8AC3E}">
        <p14:creationId xmlns:p14="http://schemas.microsoft.com/office/powerpoint/2010/main" val="964716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D84630-ACF3-450B-8223-37ACDFF85634}" type="datetimeFigureOut">
              <a:rPr lang="en-GB" smtClean="0"/>
              <a:t>18/11/2015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4123BE-06E1-4D02-83B5-BCDB5927B757}" type="slidenum">
              <a:rPr lang="en-GB" smtClean="0"/>
              <a:t>‹#›</a:t>
            </a:fld>
            <a:endParaRPr lang="en-GB"/>
          </a:p>
        </p:txBody>
      </p:sp>
    </p:spTree>
    <p:extLst>
      <p:ext uri="{BB962C8B-B14F-4D97-AF65-F5344CB8AC3E}">
        <p14:creationId xmlns:p14="http://schemas.microsoft.com/office/powerpoint/2010/main" val="3815448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D84630-ACF3-450B-8223-37ACDFF85634}" type="datetimeFigureOut">
              <a:rPr lang="en-GB" smtClean="0"/>
              <a:t>18/11/2015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4123BE-06E1-4D02-83B5-BCDB5927B757}" type="slidenum">
              <a:rPr lang="en-GB" smtClean="0"/>
              <a:t>‹#›</a:t>
            </a:fld>
            <a:endParaRPr lang="en-GB"/>
          </a:p>
        </p:txBody>
      </p:sp>
    </p:spTree>
    <p:extLst>
      <p:ext uri="{BB962C8B-B14F-4D97-AF65-F5344CB8AC3E}">
        <p14:creationId xmlns:p14="http://schemas.microsoft.com/office/powerpoint/2010/main" val="20967165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D84630-ACF3-450B-8223-37ACDFF85634}" type="datetimeFigureOut">
              <a:rPr lang="en-GB" smtClean="0"/>
              <a:t>18/11/2015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4123BE-06E1-4D02-83B5-BCDB5927B757}" type="slidenum">
              <a:rPr lang="en-GB" smtClean="0"/>
              <a:t>‹#›</a:t>
            </a:fld>
            <a:endParaRPr lang="en-GB"/>
          </a:p>
        </p:txBody>
      </p:sp>
    </p:spTree>
    <p:extLst>
      <p:ext uri="{BB962C8B-B14F-4D97-AF65-F5344CB8AC3E}">
        <p14:creationId xmlns:p14="http://schemas.microsoft.com/office/powerpoint/2010/main" val="20810321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emf"/><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33182" y="5531555"/>
            <a:ext cx="498027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4" name="Picture 1" descr="Gold_Award[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182" y="5733406"/>
            <a:ext cx="916685" cy="9337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4" descr="W&amp;H__PSTT[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39891" y="5759669"/>
            <a:ext cx="1210426" cy="907486"/>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9"/>
          <p:cNvSpPr>
            <a:spLocks noChangeArrowheads="1"/>
          </p:cNvSpPr>
          <p:nvPr/>
        </p:nvSpPr>
        <p:spPr bwMode="auto">
          <a:xfrm>
            <a:off x="10289251" y="192441"/>
            <a:ext cx="1761066" cy="606248"/>
          </a:xfrm>
          <a:prstGeom prst="irregularSeal2">
            <a:avLst/>
          </a:prstGeom>
          <a:solidFill>
            <a:srgbClr val="33CC33"/>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600" b="1" dirty="0">
                <a:latin typeface="Arial" panose="020B0604020202020204" pitchFamily="34" charset="0"/>
              </a:rPr>
              <a:t>Science</a:t>
            </a:r>
          </a:p>
        </p:txBody>
      </p:sp>
      <p:sp>
        <p:nvSpPr>
          <p:cNvPr id="7" name="AutoShape 5"/>
          <p:cNvSpPr txBox="1">
            <a:spLocks noChangeArrowheads="1"/>
          </p:cNvSpPr>
          <p:nvPr/>
        </p:nvSpPr>
        <p:spPr bwMode="auto">
          <a:xfrm>
            <a:off x="133182" y="192441"/>
            <a:ext cx="4470400" cy="1045104"/>
          </a:xfrm>
          <a:prstGeom prst="roundRect">
            <a:avLst>
              <a:gd name="adj" fmla="val 16667"/>
            </a:avLst>
          </a:prstGeom>
          <a:solidFill>
            <a:srgbClr val="00CC00"/>
          </a:solidFill>
          <a:ln w="9525">
            <a:solidFill>
              <a:schemeClr val="tx1"/>
            </a:solidFill>
            <a:round/>
            <a:headEnd/>
            <a:tailEnd/>
          </a:ln>
          <a:effectLst/>
        </p:spPr>
        <p:txBody>
          <a:bodyPr vert="horz" wrap="none"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2000" b="1" dirty="0" smtClean="0"/>
              <a:t> Welcome to Science at </a:t>
            </a:r>
            <a:br>
              <a:rPr lang="en-GB" altLang="en-US" sz="2000" b="1" dirty="0" smtClean="0"/>
            </a:br>
            <a:r>
              <a:rPr lang="en-GB" altLang="en-US" sz="2000" b="1" dirty="0" smtClean="0"/>
              <a:t> Winterbourne Earls C of E Primary {WBE}</a:t>
            </a:r>
            <a:endParaRPr lang="en-GB" altLang="en-US" sz="2000" b="1" dirty="0">
              <a:solidFill>
                <a:srgbClr val="00B050"/>
              </a:solidFill>
            </a:endParaRPr>
          </a:p>
        </p:txBody>
      </p:sp>
      <p:pic>
        <p:nvPicPr>
          <p:cNvPr id="8" name="Picture 4" descr="WDE explained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62840" y="391143"/>
            <a:ext cx="3306388" cy="4524761"/>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5"/>
          <p:cNvSpPr>
            <a:spLocks noChangeArrowheads="1"/>
          </p:cNvSpPr>
          <p:nvPr/>
        </p:nvSpPr>
        <p:spPr bwMode="auto">
          <a:xfrm>
            <a:off x="4759531" y="391143"/>
            <a:ext cx="2016125" cy="647700"/>
          </a:xfrm>
          <a:prstGeom prst="star16">
            <a:avLst>
              <a:gd name="adj" fmla="val 37500"/>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dirty="0" smtClean="0"/>
              <a:t>Our</a:t>
            </a:r>
            <a:r>
              <a:rPr lang="en-GB" altLang="en-US" sz="1800" dirty="0" smtClean="0"/>
              <a:t> </a:t>
            </a:r>
            <a:r>
              <a:rPr lang="en-GB" altLang="en-US" sz="1800" dirty="0"/>
              <a:t>School</a:t>
            </a:r>
          </a:p>
        </p:txBody>
      </p:sp>
      <p:pic>
        <p:nvPicPr>
          <p:cNvPr id="10"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4004" y="1479443"/>
            <a:ext cx="5020756" cy="2812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3"/>
          <p:cNvSpPr txBox="1">
            <a:spLocks noChangeArrowheads="1"/>
          </p:cNvSpPr>
          <p:nvPr/>
        </p:nvSpPr>
        <p:spPr>
          <a:xfrm>
            <a:off x="0" y="4448095"/>
            <a:ext cx="7646105" cy="10530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FontTx/>
              <a:buNone/>
            </a:pPr>
            <a:r>
              <a:rPr lang="en-GB" altLang="en-US" sz="1600" b="1" dirty="0" smtClean="0"/>
              <a:t>*Practical + Doing.      *Challenging.                    *Enjoyment +Learning through ‘Fun’.  </a:t>
            </a:r>
          </a:p>
          <a:p>
            <a:pPr>
              <a:lnSpc>
                <a:spcPct val="80000"/>
              </a:lnSpc>
              <a:buNone/>
            </a:pPr>
            <a:r>
              <a:rPr lang="en-GB" altLang="en-US" sz="1600" b="1" dirty="0" smtClean="0"/>
              <a:t>*Wow + Unexpected.   *Relevant + Linked        *Exploration +Discovering our World.</a:t>
            </a:r>
          </a:p>
          <a:p>
            <a:pPr>
              <a:lnSpc>
                <a:spcPct val="80000"/>
              </a:lnSpc>
              <a:buNone/>
            </a:pPr>
            <a:r>
              <a:rPr lang="en-GB" altLang="en-US" sz="1600" b="1" dirty="0" smtClean="0"/>
              <a:t>*Ownership and Children planning our own.  </a:t>
            </a:r>
            <a:r>
              <a:rPr lang="en-GB" altLang="en-US" sz="1600" b="1" dirty="0"/>
              <a:t> </a:t>
            </a:r>
            <a:r>
              <a:rPr lang="en-GB" altLang="en-US" sz="1600" b="1" dirty="0" smtClean="0"/>
              <a:t> *Time to – try, test, repeat, review, redo.</a:t>
            </a:r>
          </a:p>
          <a:p>
            <a:pPr>
              <a:lnSpc>
                <a:spcPct val="80000"/>
              </a:lnSpc>
              <a:buFontTx/>
              <a:buNone/>
            </a:pPr>
            <a:endParaRPr lang="en-GB" altLang="en-US" sz="1600" b="1" dirty="0" smtClean="0"/>
          </a:p>
          <a:p>
            <a:pPr>
              <a:lnSpc>
                <a:spcPct val="80000"/>
              </a:lnSpc>
              <a:buFontTx/>
              <a:buNone/>
            </a:pPr>
            <a:r>
              <a:rPr lang="en-GB" altLang="en-US" sz="1600" b="1" dirty="0" smtClean="0"/>
              <a:t>                                                                                      </a:t>
            </a:r>
            <a:endParaRPr lang="en-GB" altLang="en-US" sz="1600" b="1" dirty="0"/>
          </a:p>
        </p:txBody>
      </p:sp>
      <p:pic>
        <p:nvPicPr>
          <p:cNvPr id="12" name="Picture 16" descr="Outside Enviro all"/>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63694" y="1300100"/>
            <a:ext cx="1714500" cy="128587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9" descr="Sci Club worm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89251" y="4371394"/>
            <a:ext cx="1714500" cy="128587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10289249" y="833512"/>
            <a:ext cx="1761066" cy="830997"/>
          </a:xfrm>
          <a:prstGeom prst="rect">
            <a:avLst/>
          </a:prstGeom>
          <a:noFill/>
        </p:spPr>
        <p:txBody>
          <a:bodyPr wrap="square" rtlCol="0">
            <a:spAutoFit/>
          </a:bodyPr>
          <a:lstStyle/>
          <a:p>
            <a:pPr algn="ctr"/>
            <a:r>
              <a:rPr lang="en-GB" sz="1600" dirty="0" smtClean="0"/>
              <a:t>Here at </a:t>
            </a:r>
            <a:r>
              <a:rPr lang="en-GB" sz="1600" u="sng" dirty="0" smtClean="0"/>
              <a:t>WBE</a:t>
            </a:r>
            <a:r>
              <a:rPr lang="en-GB" sz="1600" dirty="0" smtClean="0"/>
              <a:t> our Science is all about </a:t>
            </a:r>
            <a:r>
              <a:rPr lang="en-GB" sz="1600" u="sng" dirty="0" smtClean="0"/>
              <a:t>WDE</a:t>
            </a:r>
            <a:endParaRPr lang="en-GB" sz="1600" u="sng" dirty="0"/>
          </a:p>
        </p:txBody>
      </p:sp>
      <p:graphicFrame>
        <p:nvGraphicFramePr>
          <p:cNvPr id="15" name="Table 14"/>
          <p:cNvGraphicFramePr>
            <a:graphicFrameLocks noGrp="1"/>
          </p:cNvGraphicFramePr>
          <p:nvPr>
            <p:extLst>
              <p:ext uri="{D42A27DB-BD31-4B8C-83A1-F6EECF244321}">
                <p14:modId xmlns:p14="http://schemas.microsoft.com/office/powerpoint/2010/main" val="3077097807"/>
              </p:ext>
            </p:extLst>
          </p:nvPr>
        </p:nvGraphicFramePr>
        <p:xfrm>
          <a:off x="1298223" y="5501137"/>
          <a:ext cx="4436534" cy="1102863"/>
        </p:xfrm>
        <a:graphic>
          <a:graphicData uri="http://schemas.openxmlformats.org/drawingml/2006/table">
            <a:tbl>
              <a:tblPr/>
              <a:tblGrid>
                <a:gridCol w="4436534"/>
              </a:tblGrid>
              <a:tr h="1102863">
                <a:tc>
                  <a:txBody>
                    <a:bodyPr/>
                    <a:lstStyle/>
                    <a:p>
                      <a:r>
                        <a:rPr lang="en-GB" sz="1600" b="1" u="sng" dirty="0" smtClean="0"/>
                        <a:t>PSQM:</a:t>
                      </a:r>
                      <a:r>
                        <a:rPr lang="en-GB" sz="1600" b="1" u="none" dirty="0" smtClean="0"/>
                        <a:t>          </a:t>
                      </a:r>
                      <a:r>
                        <a:rPr lang="en-GB" sz="1600" dirty="0" smtClean="0"/>
                        <a:t>We are rather proud that, through</a:t>
                      </a:r>
                      <a:r>
                        <a:rPr lang="en-GB" sz="1600" baseline="0" dirty="0" smtClean="0"/>
                        <a:t> the children’s hard work and learning in Science, the school has recently been awarded the Primary Science Quality Mark, Gold Standard.</a:t>
                      </a:r>
                      <a:endParaRPr lang="en-GB" sz="1600"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4193736589"/>
              </p:ext>
            </p:extLst>
          </p:nvPr>
        </p:nvGraphicFramePr>
        <p:xfrm>
          <a:off x="6333067" y="5382541"/>
          <a:ext cx="3860800" cy="1310640"/>
        </p:xfrm>
        <a:graphic>
          <a:graphicData uri="http://schemas.openxmlformats.org/drawingml/2006/table">
            <a:tbl>
              <a:tblPr/>
              <a:tblGrid>
                <a:gridCol w="3860800"/>
              </a:tblGrid>
              <a:tr h="1080285">
                <a:tc>
                  <a:txBody>
                    <a:bodyPr/>
                    <a:lstStyle/>
                    <a:p>
                      <a:r>
                        <a:rPr lang="en-GB" sz="1600" b="1" u="sng" dirty="0" smtClean="0"/>
                        <a:t>PSTT/C:</a:t>
                      </a:r>
                      <a:r>
                        <a:rPr lang="en-GB" sz="1600" b="0" u="none" dirty="0" smtClean="0"/>
                        <a:t>          </a:t>
                      </a:r>
                      <a:r>
                        <a:rPr lang="en-GB" sz="1600" dirty="0" smtClean="0"/>
                        <a:t>We are delighted to work very closely with the Primary Science Teaching Trust. Being a PST College Fellow’s school has brought tremendous benefit to us and also opportunities to the local area.</a:t>
                      </a:r>
                      <a:endParaRPr lang="en-GB" sz="1600"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7" name="Picture 1" descr="Gold_Award[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023592" y="5527661"/>
            <a:ext cx="254479" cy="259216"/>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4" descr="W&amp;H__PSTT[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110238" y="5424012"/>
            <a:ext cx="362457" cy="27174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6" descr="Outside 20032014_000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49406" y="2842639"/>
            <a:ext cx="1728788" cy="1373187"/>
          </a:xfrm>
          <a:prstGeom prst="rect">
            <a:avLst/>
          </a:prstGeom>
          <a:noFill/>
          <a:extLst>
            <a:ext uri="{909E8E84-426E-40DD-AFC4-6F175D3DCCD1}">
              <a14:hiddenFill xmlns:a14="http://schemas.microsoft.com/office/drawing/2010/main">
                <a:solidFill>
                  <a:srgbClr val="FFFFFF"/>
                </a:solidFill>
              </a14:hiddenFill>
            </a:ext>
          </a:extLst>
        </p:spPr>
      </p:pic>
      <p:sp>
        <p:nvSpPr>
          <p:cNvPr id="21" name="AutoShape 3"/>
          <p:cNvSpPr>
            <a:spLocks noChangeArrowheads="1"/>
          </p:cNvSpPr>
          <p:nvPr/>
        </p:nvSpPr>
        <p:spPr bwMode="auto">
          <a:xfrm>
            <a:off x="10289249" y="1694137"/>
            <a:ext cx="1818103" cy="942683"/>
          </a:xfrm>
          <a:prstGeom prst="cloudCallout">
            <a:avLst>
              <a:gd name="adj1" fmla="val -53083"/>
              <a:gd name="adj2" fmla="val 89704"/>
            </a:avLst>
          </a:prstGeom>
          <a:solidFill>
            <a:srgbClr val="FFFF00"/>
          </a:solidFill>
          <a:ln w="9525">
            <a:solidFill>
              <a:schemeClr val="tx1"/>
            </a:solidFill>
            <a:round/>
            <a:headEnd/>
            <a:tailEnd/>
          </a:ln>
          <a:effectLst/>
        </p:spPr>
        <p:txBody>
          <a:bodyPr/>
          <a:lstStyle/>
          <a:p>
            <a:pPr algn="ctr"/>
            <a:r>
              <a:rPr lang="en-GB" altLang="en-US" sz="1200" dirty="0" smtClean="0"/>
              <a:t>There is science</a:t>
            </a:r>
          </a:p>
          <a:p>
            <a:pPr algn="ctr"/>
            <a:r>
              <a:rPr lang="en-GB" altLang="en-US" sz="1200" dirty="0"/>
              <a:t>e</a:t>
            </a:r>
            <a:r>
              <a:rPr lang="en-GB" altLang="en-US" sz="1200" dirty="0" smtClean="0"/>
              <a:t>verywhere ...</a:t>
            </a:r>
          </a:p>
          <a:p>
            <a:pPr algn="ctr"/>
            <a:r>
              <a:rPr lang="en-GB" altLang="en-US" sz="1200" dirty="0"/>
              <a:t>a</a:t>
            </a:r>
            <a:r>
              <a:rPr lang="en-GB" altLang="en-US" sz="1200" dirty="0" smtClean="0"/>
              <a:t>ll around us.</a:t>
            </a:r>
            <a:endParaRPr lang="en-GB" altLang="en-US" sz="1200" dirty="0"/>
          </a:p>
        </p:txBody>
      </p:sp>
      <p:sp>
        <p:nvSpPr>
          <p:cNvPr id="22" name="AutoShape 3"/>
          <p:cNvSpPr>
            <a:spLocks noChangeArrowheads="1"/>
          </p:cNvSpPr>
          <p:nvPr/>
        </p:nvSpPr>
        <p:spPr bwMode="auto">
          <a:xfrm>
            <a:off x="10373897" y="2869215"/>
            <a:ext cx="1818103" cy="507522"/>
          </a:xfrm>
          <a:prstGeom prst="cloudCallout">
            <a:avLst>
              <a:gd name="adj1" fmla="val -53083"/>
              <a:gd name="adj2" fmla="val 89704"/>
            </a:avLst>
          </a:prstGeom>
          <a:solidFill>
            <a:srgbClr val="FFFF00"/>
          </a:solidFill>
          <a:ln w="9525">
            <a:solidFill>
              <a:schemeClr val="tx1"/>
            </a:solidFill>
            <a:round/>
            <a:headEnd/>
            <a:tailEnd/>
          </a:ln>
          <a:effectLst/>
        </p:spPr>
        <p:txBody>
          <a:bodyPr/>
          <a:lstStyle/>
          <a:p>
            <a:pPr algn="ctr"/>
            <a:r>
              <a:rPr lang="en-GB" altLang="en-US" sz="1200" dirty="0" smtClean="0"/>
              <a:t>I love to find out.</a:t>
            </a:r>
          </a:p>
        </p:txBody>
      </p:sp>
      <p:sp>
        <p:nvSpPr>
          <p:cNvPr id="24" name="AutoShape 3"/>
          <p:cNvSpPr>
            <a:spLocks noChangeArrowheads="1"/>
          </p:cNvSpPr>
          <p:nvPr/>
        </p:nvSpPr>
        <p:spPr bwMode="auto">
          <a:xfrm>
            <a:off x="10289249" y="3564550"/>
            <a:ext cx="1818103" cy="597471"/>
          </a:xfrm>
          <a:prstGeom prst="cloudCallout">
            <a:avLst>
              <a:gd name="adj1" fmla="val -53083"/>
              <a:gd name="adj2" fmla="val 89704"/>
            </a:avLst>
          </a:prstGeom>
          <a:solidFill>
            <a:srgbClr val="FFFF00"/>
          </a:solidFill>
          <a:ln w="9525">
            <a:solidFill>
              <a:schemeClr val="tx1"/>
            </a:solidFill>
            <a:round/>
            <a:headEnd/>
            <a:tailEnd/>
          </a:ln>
          <a:effectLst/>
        </p:spPr>
        <p:txBody>
          <a:bodyPr/>
          <a:lstStyle/>
          <a:p>
            <a:pPr algn="ctr"/>
            <a:r>
              <a:rPr lang="en-GB" altLang="en-US" sz="1200" dirty="0" smtClean="0"/>
              <a:t>To see what will happen if…</a:t>
            </a:r>
          </a:p>
        </p:txBody>
      </p:sp>
    </p:spTree>
    <p:extLst>
      <p:ext uri="{BB962C8B-B14F-4D97-AF65-F5344CB8AC3E}">
        <p14:creationId xmlns:p14="http://schemas.microsoft.com/office/powerpoint/2010/main" val="32474975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33182" y="5531555"/>
            <a:ext cx="498027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4" name="Picture 1" descr="Gold_Award[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182" y="5733406"/>
            <a:ext cx="916685" cy="9337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4" descr="W&amp;H__PSTT[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39891" y="5759669"/>
            <a:ext cx="1210426" cy="907486"/>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9"/>
          <p:cNvSpPr>
            <a:spLocks noChangeArrowheads="1"/>
          </p:cNvSpPr>
          <p:nvPr/>
        </p:nvSpPr>
        <p:spPr bwMode="auto">
          <a:xfrm>
            <a:off x="10289251" y="192441"/>
            <a:ext cx="1761066" cy="606248"/>
          </a:xfrm>
          <a:prstGeom prst="irregularSeal2">
            <a:avLst/>
          </a:prstGeom>
          <a:solidFill>
            <a:srgbClr val="33CC33"/>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600" b="1" dirty="0">
                <a:latin typeface="Arial" panose="020B0604020202020204" pitchFamily="34" charset="0"/>
              </a:rPr>
              <a:t>Science</a:t>
            </a:r>
          </a:p>
        </p:txBody>
      </p:sp>
      <p:sp>
        <p:nvSpPr>
          <p:cNvPr id="7" name="Text Box 9"/>
          <p:cNvSpPr txBox="1">
            <a:spLocks noChangeArrowheads="1"/>
          </p:cNvSpPr>
          <p:nvPr/>
        </p:nvSpPr>
        <p:spPr bwMode="auto">
          <a:xfrm>
            <a:off x="6118579" y="4851728"/>
            <a:ext cx="3417447"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sz="1600" dirty="0"/>
              <a:t>We even used Science </a:t>
            </a:r>
            <a:r>
              <a:rPr lang="en-GB" altLang="en-US" sz="1600" dirty="0" smtClean="0"/>
              <a:t>as a theme to explore </a:t>
            </a:r>
            <a:r>
              <a:rPr lang="en-GB" altLang="en-US" sz="1600" dirty="0"/>
              <a:t>a whole school art </a:t>
            </a:r>
            <a:r>
              <a:rPr lang="en-GB" altLang="en-US" sz="1600" dirty="0" smtClean="0"/>
              <a:t>study </a:t>
            </a:r>
            <a:r>
              <a:rPr lang="en-GB" altLang="en-US" sz="1600" dirty="0"/>
              <a:t>for a local </a:t>
            </a:r>
            <a:r>
              <a:rPr lang="en-GB" altLang="en-US" sz="1600" dirty="0" smtClean="0"/>
              <a:t>project and exhibition </a:t>
            </a:r>
            <a:r>
              <a:rPr lang="en-GB" altLang="en-US" sz="1600" dirty="0"/>
              <a:t>and it </a:t>
            </a:r>
            <a:r>
              <a:rPr lang="en-GB" altLang="en-US" sz="1600" dirty="0" smtClean="0"/>
              <a:t>became our </a:t>
            </a:r>
            <a:r>
              <a:rPr lang="en-GB" altLang="en-US" sz="1600" dirty="0"/>
              <a:t>‘welcome piece’ in </a:t>
            </a:r>
            <a:r>
              <a:rPr lang="en-GB" altLang="en-US" sz="1600" dirty="0" smtClean="0"/>
              <a:t>the </a:t>
            </a:r>
            <a:r>
              <a:rPr lang="en-GB" altLang="en-US" sz="1600" dirty="0"/>
              <a:t>school entrance. We used a lens / microscope theme for </a:t>
            </a:r>
            <a:r>
              <a:rPr lang="en-GB" altLang="en-US" sz="1600" dirty="0" smtClean="0"/>
              <a:t> ‘</a:t>
            </a:r>
            <a:r>
              <a:rPr lang="en-GB" altLang="en-US" sz="1600" dirty="0"/>
              <a:t>I Spy Salisbury’. </a:t>
            </a:r>
            <a:r>
              <a:rPr lang="en-GB" altLang="en-US" sz="1600" dirty="0" smtClean="0"/>
              <a:t>We hope you feel welcomed </a:t>
            </a:r>
            <a:r>
              <a:rPr lang="en-GB" altLang="en-US" sz="1600" dirty="0" smtClean="0">
                <a:sym typeface="Wingdings" panose="05000000000000000000" pitchFamily="2" charset="2"/>
              </a:rPr>
              <a:t></a:t>
            </a:r>
            <a:endParaRPr lang="en-GB" altLang="en-US" sz="1600" dirty="0"/>
          </a:p>
        </p:txBody>
      </p:sp>
      <p:graphicFrame>
        <p:nvGraphicFramePr>
          <p:cNvPr id="8" name="Table 7"/>
          <p:cNvGraphicFramePr>
            <a:graphicFrameLocks noGrp="1"/>
          </p:cNvGraphicFramePr>
          <p:nvPr>
            <p:extLst>
              <p:ext uri="{D42A27DB-BD31-4B8C-83A1-F6EECF244321}">
                <p14:modId xmlns:p14="http://schemas.microsoft.com/office/powerpoint/2010/main" val="3528264684"/>
              </p:ext>
            </p:extLst>
          </p:nvPr>
        </p:nvGraphicFramePr>
        <p:xfrm>
          <a:off x="6118578" y="4827119"/>
          <a:ext cx="3417448" cy="1908512"/>
        </p:xfrm>
        <a:graphic>
          <a:graphicData uri="http://schemas.openxmlformats.org/drawingml/2006/table">
            <a:tbl>
              <a:tblPr/>
              <a:tblGrid>
                <a:gridCol w="3417448"/>
              </a:tblGrid>
              <a:tr h="1908512">
                <a:tc>
                  <a:txBody>
                    <a:bodyPr/>
                    <a:lstStyle/>
                    <a:p>
                      <a:endParaRPr lang="en-GB"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368184777"/>
              </p:ext>
            </p:extLst>
          </p:nvPr>
        </p:nvGraphicFramePr>
        <p:xfrm>
          <a:off x="9685867" y="2596444"/>
          <a:ext cx="2370666" cy="2935112"/>
        </p:xfrm>
        <a:graphic>
          <a:graphicData uri="http://schemas.openxmlformats.org/drawingml/2006/table">
            <a:tbl>
              <a:tblPr/>
              <a:tblGrid>
                <a:gridCol w="2370666"/>
              </a:tblGrid>
              <a:tr h="2935112">
                <a:tc>
                  <a:txBody>
                    <a:bodyPr/>
                    <a:lstStyle/>
                    <a:p>
                      <a:endParaRPr lang="en-GB"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
        <p:nvSpPr>
          <p:cNvPr id="11" name="AutoShape 5"/>
          <p:cNvSpPr txBox="1">
            <a:spLocks noChangeArrowheads="1"/>
          </p:cNvSpPr>
          <p:nvPr/>
        </p:nvSpPr>
        <p:spPr bwMode="auto">
          <a:xfrm>
            <a:off x="133182" y="192441"/>
            <a:ext cx="4470400" cy="1045104"/>
          </a:xfrm>
          <a:prstGeom prst="roundRect">
            <a:avLst>
              <a:gd name="adj" fmla="val 16667"/>
            </a:avLst>
          </a:prstGeom>
          <a:solidFill>
            <a:srgbClr val="00CC00"/>
          </a:solidFill>
          <a:ln w="9525">
            <a:solidFill>
              <a:schemeClr val="tx1"/>
            </a:solidFill>
            <a:round/>
            <a:headEnd/>
            <a:tailEnd/>
          </a:ln>
          <a:effectLst/>
        </p:spPr>
        <p:txBody>
          <a:bodyPr vert="horz" wrap="none"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2000" b="1" dirty="0" smtClean="0"/>
              <a:t> Welcome to Science at </a:t>
            </a:r>
            <a:br>
              <a:rPr lang="en-GB" altLang="en-US" sz="2000" b="1" dirty="0" smtClean="0"/>
            </a:br>
            <a:r>
              <a:rPr lang="en-GB" altLang="en-US" sz="2000" b="1" dirty="0" smtClean="0"/>
              <a:t> Winterbourne Earls C of E Primary {WBE}</a:t>
            </a:r>
            <a:endParaRPr lang="en-GB" altLang="en-US" sz="2000" b="1" dirty="0">
              <a:solidFill>
                <a:srgbClr val="00B050"/>
              </a:solidFill>
            </a:endParaRPr>
          </a:p>
        </p:txBody>
      </p:sp>
      <p:pic>
        <p:nvPicPr>
          <p:cNvPr id="12" name="Picture 5" descr="WDE conn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722" y="1450724"/>
            <a:ext cx="3379714" cy="394248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sci week helicpt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88668" y="5531555"/>
            <a:ext cx="1930128" cy="1283511"/>
          </a:xfrm>
          <a:prstGeom prst="rect">
            <a:avLst/>
          </a:prstGeom>
          <a:noFill/>
          <a:extLst>
            <a:ext uri="{909E8E84-426E-40DD-AFC4-6F175D3DCCD1}">
              <a14:hiddenFill xmlns:a14="http://schemas.microsoft.com/office/drawing/2010/main">
                <a:solidFill>
                  <a:srgbClr val="FFFFFF"/>
                </a:solidFill>
              </a14:hiddenFill>
            </a:ext>
          </a:extLst>
        </p:spPr>
      </p:pic>
      <p:sp>
        <p:nvSpPr>
          <p:cNvPr id="14" name="AutoShape 6"/>
          <p:cNvSpPr>
            <a:spLocks noChangeArrowheads="1"/>
          </p:cNvSpPr>
          <p:nvPr/>
        </p:nvSpPr>
        <p:spPr bwMode="auto">
          <a:xfrm>
            <a:off x="4722781" y="391143"/>
            <a:ext cx="2016125" cy="647700"/>
          </a:xfrm>
          <a:prstGeom prst="star16">
            <a:avLst>
              <a:gd name="adj" fmla="val 37500"/>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800" dirty="0" smtClean="0"/>
              <a:t>Our Cluster</a:t>
            </a:r>
            <a:endParaRPr lang="en-GB" altLang="en-US" sz="1800" dirty="0"/>
          </a:p>
        </p:txBody>
      </p:sp>
      <p:pic>
        <p:nvPicPr>
          <p:cNvPr id="15" name="Picture 11" descr="sept 11 18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12897" y="1343378"/>
            <a:ext cx="4314406" cy="3066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AutoShape 12"/>
          <p:cNvSpPr>
            <a:spLocks noChangeArrowheads="1"/>
          </p:cNvSpPr>
          <p:nvPr/>
        </p:nvSpPr>
        <p:spPr bwMode="auto">
          <a:xfrm>
            <a:off x="2434985" y="1144676"/>
            <a:ext cx="3378482" cy="1909648"/>
          </a:xfrm>
          <a:prstGeom prst="irregularSeal2">
            <a:avLst/>
          </a:prstGeom>
          <a:solidFill>
            <a:srgbClr val="00CC00"/>
          </a:solidFill>
          <a:ln w="9525">
            <a:solidFill>
              <a:schemeClr val="tx1"/>
            </a:solidFill>
            <a:miter lim="800000"/>
            <a:headEnd/>
            <a:tailEnd/>
          </a:ln>
          <a:effectLst/>
        </p:spPr>
        <p:txBody>
          <a:bodyPr wrap="none" anchor="ct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b="1" dirty="0" smtClean="0"/>
              <a:t>7</a:t>
            </a:r>
            <a:endParaRPr lang="en-GB" altLang="en-US" sz="2000" b="1" u="sng" dirty="0" smtClean="0"/>
          </a:p>
          <a:p>
            <a:pPr algn="ctr" eaLnBrk="1" hangingPunct="1"/>
            <a:r>
              <a:rPr lang="en-GB" altLang="en-US" sz="2000" b="1" dirty="0" smtClean="0"/>
              <a:t> Rural Primary</a:t>
            </a:r>
          </a:p>
          <a:p>
            <a:pPr algn="ctr" eaLnBrk="1" hangingPunct="1"/>
            <a:r>
              <a:rPr lang="en-GB" altLang="en-US" sz="2000" b="1" dirty="0" smtClean="0"/>
              <a:t>Schools</a:t>
            </a:r>
            <a:endParaRPr lang="en-GB" altLang="en-US" sz="2000" b="1" dirty="0"/>
          </a:p>
        </p:txBody>
      </p:sp>
      <p:sp>
        <p:nvSpPr>
          <p:cNvPr id="17" name="AutoShape 7"/>
          <p:cNvSpPr>
            <a:spLocks noChangeArrowheads="1"/>
          </p:cNvSpPr>
          <p:nvPr/>
        </p:nvSpPr>
        <p:spPr bwMode="auto">
          <a:xfrm>
            <a:off x="3016347" y="4250158"/>
            <a:ext cx="3174470" cy="1004710"/>
          </a:xfrm>
          <a:prstGeom prst="star16">
            <a:avLst>
              <a:gd name="adj" fmla="val 37500"/>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dirty="0" smtClean="0"/>
              <a:t>Links beyond the School</a:t>
            </a:r>
            <a:endParaRPr lang="en-GB" altLang="en-US" sz="1800" dirty="0"/>
          </a:p>
        </p:txBody>
      </p:sp>
      <p:sp>
        <p:nvSpPr>
          <p:cNvPr id="18" name="TextBox 17"/>
          <p:cNvSpPr txBox="1"/>
          <p:nvPr/>
        </p:nvSpPr>
        <p:spPr>
          <a:xfrm>
            <a:off x="6747367" y="192441"/>
            <a:ext cx="3533423" cy="2062103"/>
          </a:xfrm>
          <a:prstGeom prst="rect">
            <a:avLst/>
          </a:prstGeom>
          <a:noFill/>
        </p:spPr>
        <p:txBody>
          <a:bodyPr wrap="square" rtlCol="0">
            <a:spAutoFit/>
          </a:bodyPr>
          <a:lstStyle/>
          <a:p>
            <a:r>
              <a:rPr lang="en-GB" sz="1600" dirty="0" smtClean="0"/>
              <a:t>We are delighted to work closely with other local schools in our East Salisbury Primary Cluster for Science. Supported and funded by each school’s Head and Governors and the PSTT, we work very well together and have a significant impact upon the science and learning of our own and local children. </a:t>
            </a:r>
          </a:p>
        </p:txBody>
      </p:sp>
      <p:sp>
        <p:nvSpPr>
          <p:cNvPr id="19" name="TextBox 18"/>
          <p:cNvSpPr txBox="1"/>
          <p:nvPr/>
        </p:nvSpPr>
        <p:spPr>
          <a:xfrm>
            <a:off x="3592543" y="5543688"/>
            <a:ext cx="2340396" cy="1077218"/>
          </a:xfrm>
          <a:prstGeom prst="rect">
            <a:avLst/>
          </a:prstGeom>
          <a:noFill/>
        </p:spPr>
        <p:txBody>
          <a:bodyPr wrap="square" rtlCol="0">
            <a:spAutoFit/>
          </a:bodyPr>
          <a:lstStyle/>
          <a:p>
            <a:r>
              <a:rPr lang="en-GB" sz="1600" dirty="0" smtClean="0"/>
              <a:t>We engage with science :</a:t>
            </a:r>
          </a:p>
          <a:p>
            <a:r>
              <a:rPr lang="en-GB" sz="1600" dirty="0" smtClean="0"/>
              <a:t>*Locally,</a:t>
            </a:r>
          </a:p>
          <a:p>
            <a:r>
              <a:rPr lang="en-GB" sz="1600" dirty="0" smtClean="0"/>
              <a:t>*Nationally and</a:t>
            </a:r>
          </a:p>
          <a:p>
            <a:r>
              <a:rPr lang="en-GB" sz="1600" dirty="0" smtClean="0"/>
              <a:t>*Internationally </a:t>
            </a:r>
            <a:endParaRPr lang="en-GB" sz="1600" dirty="0"/>
          </a:p>
        </p:txBody>
      </p:sp>
      <p:sp>
        <p:nvSpPr>
          <p:cNvPr id="20" name="TextBox 19"/>
          <p:cNvSpPr txBox="1"/>
          <p:nvPr/>
        </p:nvSpPr>
        <p:spPr>
          <a:xfrm>
            <a:off x="7866373" y="2413923"/>
            <a:ext cx="1824289" cy="2554545"/>
          </a:xfrm>
          <a:prstGeom prst="rect">
            <a:avLst/>
          </a:prstGeom>
          <a:noFill/>
        </p:spPr>
        <p:txBody>
          <a:bodyPr wrap="square" rtlCol="0">
            <a:spAutoFit/>
          </a:bodyPr>
          <a:lstStyle/>
          <a:p>
            <a:r>
              <a:rPr lang="en-GB" sz="1600" dirty="0" smtClean="0"/>
              <a:t>We have links with :</a:t>
            </a:r>
          </a:p>
          <a:p>
            <a:r>
              <a:rPr lang="en-GB" sz="1600" dirty="0" smtClean="0"/>
              <a:t>*PSTT and *PSTC</a:t>
            </a:r>
          </a:p>
          <a:p>
            <a:r>
              <a:rPr lang="en-GB" sz="1600" dirty="0" smtClean="0"/>
              <a:t>*ASE</a:t>
            </a:r>
          </a:p>
          <a:p>
            <a:r>
              <a:rPr lang="en-GB" sz="1600" dirty="0" smtClean="0"/>
              <a:t>*IOP</a:t>
            </a:r>
          </a:p>
          <a:p>
            <a:r>
              <a:rPr lang="en-GB" sz="1600" dirty="0" smtClean="0"/>
              <a:t>*</a:t>
            </a:r>
            <a:r>
              <a:rPr lang="en-GB" sz="1600" dirty="0" err="1" smtClean="0"/>
              <a:t>IMechE</a:t>
            </a:r>
            <a:endParaRPr lang="en-GB" sz="1600" dirty="0" smtClean="0"/>
          </a:p>
          <a:p>
            <a:r>
              <a:rPr lang="en-GB" sz="1600" dirty="0" smtClean="0"/>
              <a:t>*RMS</a:t>
            </a:r>
          </a:p>
          <a:p>
            <a:r>
              <a:rPr lang="en-GB" sz="1600" dirty="0" smtClean="0"/>
              <a:t>*Universities</a:t>
            </a:r>
          </a:p>
          <a:p>
            <a:r>
              <a:rPr lang="en-GB" sz="1600" dirty="0" smtClean="0"/>
              <a:t>*Local industry</a:t>
            </a:r>
          </a:p>
          <a:p>
            <a:r>
              <a:rPr lang="en-GB" sz="1600" dirty="0" smtClean="0"/>
              <a:t>*The Forces</a:t>
            </a:r>
          </a:p>
          <a:p>
            <a:r>
              <a:rPr lang="en-GB" sz="1600" dirty="0" smtClean="0"/>
              <a:t> </a:t>
            </a:r>
            <a:endParaRPr lang="en-GB" sz="1600" dirty="0"/>
          </a:p>
        </p:txBody>
      </p:sp>
      <p:pic>
        <p:nvPicPr>
          <p:cNvPr id="21" name="Picture 20" descr="E:\DCIM\100NCD40\DSC_0205.JPG"/>
          <p:cNvPicPr/>
          <p:nvPr/>
        </p:nvPicPr>
        <p:blipFill rotWithShape="1">
          <a:blip r:embed="rId7" cstate="print">
            <a:extLst>
              <a:ext uri="{28A0092B-C50C-407E-A947-70E740481C1C}">
                <a14:useLocalDpi xmlns:a14="http://schemas.microsoft.com/office/drawing/2010/main" val="0"/>
              </a:ext>
            </a:extLst>
          </a:blip>
          <a:srcRect l="17848" t="8441" r="10260" b="5890"/>
          <a:stretch/>
        </p:blipFill>
        <p:spPr bwMode="auto">
          <a:xfrm rot="16200000">
            <a:off x="9536854" y="2963838"/>
            <a:ext cx="2677554" cy="218118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1119310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241</TotalTime>
  <Words>326</Words>
  <Application>Microsoft Office PowerPoint</Application>
  <PresentationFormat>Widescreen</PresentationFormat>
  <Paragraphs>39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Wingdings</vt:lpstr>
      <vt:lpstr>Office Theme</vt:lpstr>
      <vt:lpstr>PowerPoint Presentation</vt:lpstr>
      <vt:lpstr>PowerPoint Presentation</vt:lpstr>
    </vt:vector>
  </TitlesOfParts>
  <Company>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Science  Winterbourne Earls C of E Primary {WBE}</dc:title>
  <dc:creator>Peter Sainsbury</dc:creator>
  <cp:lastModifiedBy>Sarah Hyde</cp:lastModifiedBy>
  <cp:revision>23</cp:revision>
  <dcterms:created xsi:type="dcterms:W3CDTF">2015-11-17T08:59:55Z</dcterms:created>
  <dcterms:modified xsi:type="dcterms:W3CDTF">2015-11-18T08:49:01Z</dcterms:modified>
</cp:coreProperties>
</file>